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9"/>
  </p:notesMasterIdLst>
  <p:handoutMasterIdLst>
    <p:handoutMasterId r:id="rId80"/>
  </p:handoutMasterIdLst>
  <p:sldIdLst>
    <p:sldId id="704" r:id="rId3"/>
    <p:sldId id="703" r:id="rId4"/>
    <p:sldId id="720" r:id="rId5"/>
    <p:sldId id="723" r:id="rId6"/>
    <p:sldId id="581" r:id="rId7"/>
    <p:sldId id="580" r:id="rId8"/>
    <p:sldId id="583" r:id="rId9"/>
    <p:sldId id="575" r:id="rId10"/>
    <p:sldId id="705" r:id="rId11"/>
    <p:sldId id="697" r:id="rId12"/>
    <p:sldId id="702" r:id="rId13"/>
    <p:sldId id="715" r:id="rId14"/>
    <p:sldId id="716" r:id="rId15"/>
    <p:sldId id="656" r:id="rId16"/>
    <p:sldId id="655" r:id="rId17"/>
    <p:sldId id="657" r:id="rId18"/>
    <p:sldId id="658" r:id="rId19"/>
    <p:sldId id="686" r:id="rId20"/>
    <p:sldId id="706" r:id="rId21"/>
    <p:sldId id="676" r:id="rId22"/>
    <p:sldId id="653" r:id="rId23"/>
    <p:sldId id="665" r:id="rId24"/>
    <p:sldId id="693" r:id="rId25"/>
    <p:sldId id="666" r:id="rId26"/>
    <p:sldId id="679" r:id="rId27"/>
    <p:sldId id="729" r:id="rId28"/>
    <p:sldId id="721" r:id="rId29"/>
    <p:sldId id="698" r:id="rId30"/>
    <p:sldId id="713" r:id="rId31"/>
    <p:sldId id="719" r:id="rId32"/>
    <p:sldId id="718" r:id="rId33"/>
    <p:sldId id="717" r:id="rId34"/>
    <p:sldId id="712" r:id="rId35"/>
    <p:sldId id="727" r:id="rId36"/>
    <p:sldId id="728" r:id="rId37"/>
    <p:sldId id="641" r:id="rId38"/>
    <p:sldId id="722" r:id="rId39"/>
    <p:sldId id="726" r:id="rId40"/>
    <p:sldId id="690" r:id="rId41"/>
    <p:sldId id="688" r:id="rId42"/>
    <p:sldId id="707" r:id="rId43"/>
    <p:sldId id="708" r:id="rId44"/>
    <p:sldId id="689" r:id="rId45"/>
    <p:sldId id="670" r:id="rId46"/>
    <p:sldId id="671" r:id="rId47"/>
    <p:sldId id="672" r:id="rId48"/>
    <p:sldId id="673" r:id="rId49"/>
    <p:sldId id="674" r:id="rId50"/>
    <p:sldId id="675" r:id="rId51"/>
    <p:sldId id="694" r:id="rId52"/>
    <p:sldId id="695" r:id="rId53"/>
    <p:sldId id="709" r:id="rId54"/>
    <p:sldId id="649" r:id="rId55"/>
    <p:sldId id="680" r:id="rId56"/>
    <p:sldId id="651" r:id="rId57"/>
    <p:sldId id="661" r:id="rId58"/>
    <p:sldId id="660" r:id="rId59"/>
    <p:sldId id="691" r:id="rId60"/>
    <p:sldId id="609" r:id="rId61"/>
    <p:sldId id="605" r:id="rId62"/>
    <p:sldId id="608" r:id="rId63"/>
    <p:sldId id="610" r:id="rId64"/>
    <p:sldId id="652" r:id="rId65"/>
    <p:sldId id="692" r:id="rId66"/>
    <p:sldId id="681" r:id="rId67"/>
    <p:sldId id="701" r:id="rId68"/>
    <p:sldId id="700" r:id="rId69"/>
    <p:sldId id="699" r:id="rId70"/>
    <p:sldId id="682" r:id="rId71"/>
    <p:sldId id="685" r:id="rId72"/>
    <p:sldId id="667" r:id="rId73"/>
    <p:sldId id="724" r:id="rId74"/>
    <p:sldId id="725" r:id="rId75"/>
    <p:sldId id="306" r:id="rId76"/>
    <p:sldId id="669" r:id="rId77"/>
    <p:sldId id="687" r:id="rId78"/>
  </p:sldIdLst>
  <p:sldSz cx="9144000" cy="6858000" type="screen4x3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B0E0F"/>
    <a:srgbClr val="0D0E10"/>
    <a:srgbClr val="13151A"/>
    <a:srgbClr val="13141A"/>
    <a:srgbClr val="EEEDE8"/>
    <a:srgbClr val="121319"/>
    <a:srgbClr val="111414"/>
    <a:srgbClr val="EEEEEE"/>
    <a:srgbClr val="F15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1" autoAdjust="0"/>
    <p:restoredTop sz="88235" autoAdjust="0"/>
  </p:normalViewPr>
  <p:slideViewPr>
    <p:cSldViewPr>
      <p:cViewPr varScale="1">
        <p:scale>
          <a:sx n="102" d="100"/>
          <a:sy n="102" d="100"/>
        </p:scale>
        <p:origin x="232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9126"/>
    </p:cViewPr>
  </p:sorterViewPr>
  <p:notesViewPr>
    <p:cSldViewPr>
      <p:cViewPr varScale="1">
        <p:scale>
          <a:sx n="89" d="100"/>
          <a:sy n="89" d="100"/>
        </p:scale>
        <p:origin x="-1926" y="-114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94F0-69E5-44F1-B541-736DFB708619}" type="datetimeFigureOut">
              <a:rPr lang="ko-KR" altLang="en-US" smtClean="0"/>
              <a:pPr/>
              <a:t>2021-03-24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D51A3-44EA-49BF-8A15-46CDA1FBA5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446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E1EED-C679-48A1-A036-CBB27215B354}" type="datetimeFigureOut">
              <a:rPr lang="ko-KR" altLang="en-US" smtClean="0"/>
              <a:pPr/>
              <a:t>2021-03-24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1501D-E87A-4AC2-A476-301ACDF863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45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표에서 각 셀에 대문자로 쓰는가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02. </a:t>
            </a:r>
            <a:r>
              <a:rPr lang="ko-KR" altLang="en-US" dirty="0"/>
              <a:t>게놈 크기 예측의 에러 범위</a:t>
            </a:r>
            <a:r>
              <a:rPr lang="en-US" altLang="ko-KR" dirty="0"/>
              <a:t>? </a:t>
            </a:r>
            <a:r>
              <a:rPr lang="ko-KR" altLang="en-US" dirty="0"/>
              <a:t>기존 논문</a:t>
            </a:r>
            <a:r>
              <a:rPr lang="en-US" altLang="ko-KR" dirty="0"/>
              <a:t>? </a:t>
            </a:r>
            <a:r>
              <a:rPr lang="ko-KR" altLang="en-US" dirty="0"/>
              <a:t>영향을 주는 조건은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03. wild-</a:t>
            </a:r>
            <a:r>
              <a:rPr lang="en-US" altLang="ko-KR" dirty="0" err="1"/>
              <a:t>ghana</a:t>
            </a:r>
            <a:r>
              <a:rPr lang="ko-KR" altLang="en-US" dirty="0"/>
              <a:t>가 </a:t>
            </a:r>
            <a:r>
              <a:rPr lang="en-US" altLang="ko-KR" dirty="0"/>
              <a:t>sch </a:t>
            </a:r>
            <a:r>
              <a:rPr lang="ko-KR" altLang="en-US" dirty="0"/>
              <a:t>자체 보다 더 높은 이유는</a:t>
            </a:r>
            <a:r>
              <a:rPr lang="en-US" altLang="ko-KR" dirty="0"/>
              <a:t>? </a:t>
            </a:r>
            <a:r>
              <a:rPr lang="ko-KR" altLang="en-US" dirty="0"/>
              <a:t>에러 범위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 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599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참깨속</a:t>
            </a:r>
            <a:r>
              <a:rPr lang="ko-KR" altLang="en-US" dirty="0"/>
              <a:t> 식물은 약 </a:t>
            </a:r>
            <a:r>
              <a:rPr lang="en-US" altLang="ko-KR" dirty="0"/>
              <a:t>20</a:t>
            </a:r>
            <a:r>
              <a:rPr lang="ko-KR" altLang="en-US" dirty="0"/>
              <a:t>여 종이 알려져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염색체 수는 </a:t>
            </a:r>
            <a:r>
              <a:rPr lang="en-US" altLang="ko-KR" dirty="0"/>
              <a:t>2n = 26, 32, 64</a:t>
            </a:r>
            <a:r>
              <a:rPr lang="ko-KR" altLang="en-US" dirty="0"/>
              <a:t>개로 구분되며</a:t>
            </a:r>
            <a:r>
              <a:rPr lang="en-US" altLang="ko-KR" dirty="0"/>
              <a:t>, </a:t>
            </a:r>
            <a:r>
              <a:rPr lang="ko-KR" altLang="en-US" dirty="0"/>
              <a:t>염색체 수가 알려지지 않은 종은 현재 </a:t>
            </a:r>
            <a:r>
              <a:rPr lang="en-US" altLang="ko-KR" dirty="0"/>
              <a:t>7</a:t>
            </a:r>
            <a:r>
              <a:rPr lang="ko-KR" altLang="en-US" dirty="0"/>
              <a:t>종이 있다</a:t>
            </a:r>
            <a:r>
              <a:rPr lang="en-US" altLang="ko-KR" dirty="0"/>
              <a:t>. (</a:t>
            </a:r>
            <a:r>
              <a:rPr lang="ko-KR" altLang="en-US" dirty="0" err="1"/>
              <a:t>었는데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2020.10.21. S. </a:t>
            </a:r>
            <a:r>
              <a:rPr lang="en-US" altLang="ko-KR" dirty="0" err="1"/>
              <a:t>pedaloides</a:t>
            </a:r>
            <a:r>
              <a:rPr lang="en-US" altLang="ko-KR" dirty="0"/>
              <a:t> </a:t>
            </a:r>
            <a:r>
              <a:rPr lang="ko-KR" altLang="en-US" dirty="0"/>
              <a:t>염색체 수를 측정하였다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프로젝트 시작할 때 유전자원센터와 식량원으로부터 총 </a:t>
            </a:r>
            <a:r>
              <a:rPr lang="en-US" altLang="ko-KR" dirty="0"/>
              <a:t>4</a:t>
            </a:r>
            <a:r>
              <a:rPr lang="ko-KR" altLang="en-US" dirty="0"/>
              <a:t>종의 </a:t>
            </a:r>
            <a:r>
              <a:rPr lang="ko-KR" altLang="en-US" dirty="0" err="1"/>
              <a:t>참깨종</a:t>
            </a:r>
            <a:r>
              <a:rPr lang="en-US" altLang="ko-KR" dirty="0"/>
              <a:t>, </a:t>
            </a:r>
            <a:r>
              <a:rPr lang="ko-KR" altLang="en-US" dirty="0"/>
              <a:t>즉</a:t>
            </a:r>
            <a:r>
              <a:rPr lang="en-US" altLang="ko-KR" dirty="0"/>
              <a:t>, 2n=</a:t>
            </a:r>
            <a:r>
              <a:rPr lang="ko-KR" altLang="en-US" dirty="0"/>
              <a:t> </a:t>
            </a:r>
            <a:r>
              <a:rPr lang="en-US" altLang="ko-KR" dirty="0"/>
              <a:t>26</a:t>
            </a:r>
            <a:r>
              <a:rPr lang="ko-KR" altLang="en-US" dirty="0"/>
              <a:t>인 </a:t>
            </a:r>
            <a:r>
              <a:rPr lang="en-US" altLang="ko-KR" dirty="0"/>
              <a:t>S. </a:t>
            </a:r>
            <a:r>
              <a:rPr lang="en-US" altLang="ko-KR" dirty="0" err="1"/>
              <a:t>indicum</a:t>
            </a:r>
            <a:r>
              <a:rPr lang="en-US" altLang="ko-KR" dirty="0"/>
              <a:t>, S. </a:t>
            </a:r>
            <a:r>
              <a:rPr lang="en-US" altLang="ko-KR" dirty="0" err="1"/>
              <a:t>alatum</a:t>
            </a:r>
            <a:r>
              <a:rPr lang="ko-KR" altLang="en-US" dirty="0"/>
              <a:t>과 </a:t>
            </a:r>
            <a:r>
              <a:rPr lang="en-US" altLang="ko-KR" dirty="0"/>
              <a:t>2n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64</a:t>
            </a:r>
            <a:r>
              <a:rPr lang="ko-KR" altLang="en-US" dirty="0"/>
              <a:t>인 </a:t>
            </a:r>
            <a:r>
              <a:rPr lang="en-US" altLang="ko-KR" dirty="0"/>
              <a:t>S. </a:t>
            </a:r>
            <a:r>
              <a:rPr lang="en-US" altLang="ko-KR" dirty="0" err="1"/>
              <a:t>schinzianum</a:t>
            </a:r>
            <a:r>
              <a:rPr lang="en-US" altLang="ko-KR" dirty="0"/>
              <a:t>, S. </a:t>
            </a:r>
            <a:r>
              <a:rPr lang="en-US" altLang="ko-KR" dirty="0" err="1"/>
              <a:t>radiatum</a:t>
            </a:r>
            <a:r>
              <a:rPr lang="en-US" altLang="ko-KR" dirty="0"/>
              <a:t>, </a:t>
            </a:r>
            <a:r>
              <a:rPr lang="ko-KR" altLang="en-US" dirty="0"/>
              <a:t>염색체 수가 알려지지 않은 </a:t>
            </a:r>
            <a:r>
              <a:rPr lang="en-US" altLang="ko-KR" dirty="0"/>
              <a:t>S. </a:t>
            </a:r>
            <a:r>
              <a:rPr lang="en-US" altLang="ko-KR" dirty="0" err="1"/>
              <a:t>calycinum</a:t>
            </a:r>
            <a:r>
              <a:rPr lang="ko-KR" altLang="en-US" dirty="0"/>
              <a:t>을 받았다</a:t>
            </a:r>
            <a:r>
              <a:rPr lang="en-US" altLang="ko-KR" dirty="0"/>
              <a:t>. </a:t>
            </a:r>
            <a:r>
              <a:rPr lang="ko-KR" altLang="en-US" dirty="0"/>
              <a:t>그러나</a:t>
            </a:r>
            <a:r>
              <a:rPr lang="en-US" altLang="ko-KR" dirty="0"/>
              <a:t>, S. </a:t>
            </a:r>
            <a:r>
              <a:rPr lang="en-US" altLang="ko-KR" dirty="0" err="1"/>
              <a:t>radiatum</a:t>
            </a:r>
            <a:r>
              <a:rPr lang="ko-KR" altLang="en-US" dirty="0"/>
              <a:t>은 </a:t>
            </a:r>
            <a:r>
              <a:rPr lang="ko-KR" altLang="en-US" dirty="0" err="1"/>
              <a:t>종자색</a:t>
            </a:r>
            <a:r>
              <a:rPr lang="en-US" altLang="ko-KR" dirty="0"/>
              <a:t>, </a:t>
            </a:r>
            <a:r>
              <a:rPr lang="ko-KR" altLang="en-US" dirty="0"/>
              <a:t>종자모양</a:t>
            </a:r>
            <a:r>
              <a:rPr lang="en-US" altLang="ko-KR" dirty="0"/>
              <a:t>, </a:t>
            </a:r>
            <a:r>
              <a:rPr lang="ko-KR" altLang="en-US" dirty="0"/>
              <a:t>염색체 수가 문헌과 일치하지 않았고</a:t>
            </a:r>
            <a:r>
              <a:rPr lang="en-US" altLang="ko-KR" dirty="0"/>
              <a:t>, S. </a:t>
            </a:r>
            <a:r>
              <a:rPr lang="en-US" altLang="ko-KR" dirty="0" err="1"/>
              <a:t>calycinum</a:t>
            </a:r>
            <a:r>
              <a:rPr lang="ko-KR" altLang="en-US" dirty="0"/>
              <a:t>은 잎의 모양이 문헌과 일치하지 않았고 오히려 </a:t>
            </a:r>
            <a:r>
              <a:rPr lang="en-US" altLang="ko-KR" dirty="0"/>
              <a:t>S. </a:t>
            </a:r>
            <a:r>
              <a:rPr lang="en-US" altLang="ko-KR" dirty="0" err="1"/>
              <a:t>alatum</a:t>
            </a:r>
            <a:r>
              <a:rPr lang="ko-KR" altLang="en-US" dirty="0"/>
              <a:t>과 같았다 </a:t>
            </a:r>
            <a:r>
              <a:rPr lang="en-US" altLang="ko-KR" dirty="0"/>
              <a:t>(</a:t>
            </a:r>
            <a:r>
              <a:rPr lang="ko-KR" altLang="en-US" dirty="0"/>
              <a:t>유전자원 신뢰성</a:t>
            </a:r>
            <a:r>
              <a:rPr lang="en-US" altLang="ko-KR" dirty="0"/>
              <a:t>, </a:t>
            </a:r>
            <a:r>
              <a:rPr lang="ko-KR" altLang="en-US" dirty="0"/>
              <a:t>유전형 정보로 확인 필요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지금까지 </a:t>
            </a:r>
            <a:r>
              <a:rPr lang="en-US" altLang="ko-KR" dirty="0"/>
              <a:t>2n = 32</a:t>
            </a:r>
            <a:r>
              <a:rPr lang="ko-KR" altLang="en-US" dirty="0"/>
              <a:t>인 </a:t>
            </a:r>
            <a:r>
              <a:rPr lang="en-US" altLang="ko-KR" dirty="0"/>
              <a:t>S. </a:t>
            </a:r>
            <a:r>
              <a:rPr lang="en-US" altLang="ko-KR" dirty="0" err="1"/>
              <a:t>angolense</a:t>
            </a:r>
            <a:r>
              <a:rPr lang="en-US" altLang="ko-KR" dirty="0"/>
              <a:t>, 2n = 64</a:t>
            </a:r>
            <a:r>
              <a:rPr lang="ko-KR" altLang="en-US" dirty="0"/>
              <a:t>인 </a:t>
            </a:r>
            <a:r>
              <a:rPr lang="en-US" altLang="ko-KR" dirty="0"/>
              <a:t>S. </a:t>
            </a:r>
            <a:r>
              <a:rPr lang="en-US" altLang="ko-KR" dirty="0" err="1"/>
              <a:t>radiatum</a:t>
            </a:r>
            <a:r>
              <a:rPr lang="en-US" altLang="ko-KR" dirty="0"/>
              <a:t>, </a:t>
            </a:r>
            <a:r>
              <a:rPr lang="ko-KR" altLang="en-US" dirty="0"/>
              <a:t>염색체 수가 알려지지 않은 </a:t>
            </a:r>
            <a:r>
              <a:rPr lang="en-US" altLang="ko-KR" dirty="0"/>
              <a:t>S. </a:t>
            </a:r>
            <a:r>
              <a:rPr lang="en-US" altLang="ko-KR" dirty="0" err="1"/>
              <a:t>pedaloides</a:t>
            </a:r>
            <a:r>
              <a:rPr lang="en-US" altLang="ko-KR" dirty="0"/>
              <a:t>(2020.10.21. 2n=32</a:t>
            </a:r>
            <a:r>
              <a:rPr lang="ko-KR" altLang="en-US" dirty="0"/>
              <a:t>임을 확인</a:t>
            </a:r>
            <a:r>
              <a:rPr lang="en-US" altLang="ko-KR" dirty="0"/>
              <a:t>) 3</a:t>
            </a:r>
            <a:r>
              <a:rPr lang="ko-KR" altLang="en-US" dirty="0"/>
              <a:t>종을 추가 확보하였다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참깨속과 가까운 속으로 </a:t>
            </a:r>
            <a:r>
              <a:rPr lang="en-US" altLang="ko-KR" dirty="0" err="1"/>
              <a:t>Ceratotheca</a:t>
            </a:r>
            <a:r>
              <a:rPr lang="ko-KR" altLang="en-US" dirty="0"/>
              <a:t>가 알려져 있다</a:t>
            </a:r>
            <a:r>
              <a:rPr lang="en-US" altLang="ko-KR" dirty="0"/>
              <a:t>. C. </a:t>
            </a:r>
            <a:r>
              <a:rPr lang="en-US" altLang="ko-KR" dirty="0" err="1"/>
              <a:t>sesamoides</a:t>
            </a:r>
            <a:r>
              <a:rPr lang="ko-KR" altLang="en-US" dirty="0"/>
              <a:t>는 </a:t>
            </a:r>
            <a:r>
              <a:rPr lang="en-US" altLang="ko-KR" dirty="0"/>
              <a:t>Sesamum </a:t>
            </a:r>
            <a:r>
              <a:rPr lang="en-US" altLang="ko-KR" dirty="0" err="1"/>
              <a:t>sesamoides</a:t>
            </a:r>
            <a:r>
              <a:rPr lang="ko-KR" altLang="en-US" dirty="0"/>
              <a:t>로 분류되기도 한다 </a:t>
            </a:r>
            <a:r>
              <a:rPr lang="en-US" altLang="ko-KR" dirty="0"/>
              <a:t>(</a:t>
            </a:r>
            <a:r>
              <a:rPr lang="ko-KR" altLang="en-US" dirty="0"/>
              <a:t>논란이 있다</a:t>
            </a:r>
            <a:r>
              <a:rPr lang="en-US" altLang="ko-KR" dirty="0"/>
              <a:t>). </a:t>
            </a:r>
            <a:r>
              <a:rPr lang="ko-KR" altLang="en-US" dirty="0"/>
              <a:t>따라서 </a:t>
            </a:r>
            <a:r>
              <a:rPr lang="en-US" altLang="ko-KR" dirty="0" err="1"/>
              <a:t>Ceratotheca</a:t>
            </a:r>
            <a:r>
              <a:rPr lang="en-US" altLang="ko-KR" dirty="0"/>
              <a:t> </a:t>
            </a:r>
            <a:r>
              <a:rPr lang="ko-KR" altLang="en-US" dirty="0"/>
              <a:t>중 </a:t>
            </a:r>
            <a:r>
              <a:rPr lang="en-US" altLang="ko-KR" dirty="0"/>
              <a:t>2</a:t>
            </a:r>
            <a:r>
              <a:rPr lang="ko-KR" altLang="en-US" dirty="0"/>
              <a:t>가지 종을 추가하였다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정확한 종명을 적지는 않았다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180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참깨속</a:t>
            </a:r>
            <a:r>
              <a:rPr lang="ko-KR" altLang="en-US" dirty="0"/>
              <a:t> 식물은 약 </a:t>
            </a:r>
            <a:r>
              <a:rPr lang="en-US" altLang="ko-KR" dirty="0"/>
              <a:t>20</a:t>
            </a:r>
            <a:r>
              <a:rPr lang="ko-KR" altLang="en-US" dirty="0"/>
              <a:t>여 종이 알려져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염색체 수는 </a:t>
            </a:r>
            <a:r>
              <a:rPr lang="en-US" altLang="ko-KR" dirty="0"/>
              <a:t>2n = 26, 32, 64</a:t>
            </a:r>
            <a:r>
              <a:rPr lang="ko-KR" altLang="en-US" dirty="0"/>
              <a:t>개로 구분되며</a:t>
            </a:r>
            <a:r>
              <a:rPr lang="en-US" altLang="ko-KR" dirty="0"/>
              <a:t>, </a:t>
            </a:r>
            <a:r>
              <a:rPr lang="ko-KR" altLang="en-US" dirty="0"/>
              <a:t>염색체 수가 알려지지 않은 종은 현재 </a:t>
            </a:r>
            <a:r>
              <a:rPr lang="en-US" altLang="ko-KR" dirty="0"/>
              <a:t>7</a:t>
            </a:r>
            <a:r>
              <a:rPr lang="ko-KR" altLang="en-US" dirty="0"/>
              <a:t>종이 있다</a:t>
            </a:r>
            <a:r>
              <a:rPr lang="en-US" altLang="ko-KR" dirty="0"/>
              <a:t>. (</a:t>
            </a:r>
            <a:r>
              <a:rPr lang="ko-KR" altLang="en-US" dirty="0" err="1"/>
              <a:t>었는데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2020.10.21. S. </a:t>
            </a:r>
            <a:r>
              <a:rPr lang="en-US" altLang="ko-KR" dirty="0" err="1"/>
              <a:t>pedaloides</a:t>
            </a:r>
            <a:r>
              <a:rPr lang="en-US" altLang="ko-KR" dirty="0"/>
              <a:t> </a:t>
            </a:r>
            <a:r>
              <a:rPr lang="ko-KR" altLang="en-US" dirty="0"/>
              <a:t>염색체 수를 측정하였다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프로젝트 시작할 때 유전자원센터와 식량원으로부터 총 </a:t>
            </a:r>
            <a:r>
              <a:rPr lang="en-US" altLang="ko-KR" dirty="0"/>
              <a:t>4</a:t>
            </a:r>
            <a:r>
              <a:rPr lang="ko-KR" altLang="en-US" dirty="0"/>
              <a:t>종의 </a:t>
            </a:r>
            <a:r>
              <a:rPr lang="ko-KR" altLang="en-US" dirty="0" err="1"/>
              <a:t>참깨종</a:t>
            </a:r>
            <a:r>
              <a:rPr lang="en-US" altLang="ko-KR" dirty="0"/>
              <a:t>, </a:t>
            </a:r>
            <a:r>
              <a:rPr lang="ko-KR" altLang="en-US" dirty="0"/>
              <a:t>즉</a:t>
            </a:r>
            <a:r>
              <a:rPr lang="en-US" altLang="ko-KR" dirty="0"/>
              <a:t>, 2n=</a:t>
            </a:r>
            <a:r>
              <a:rPr lang="ko-KR" altLang="en-US" dirty="0"/>
              <a:t> </a:t>
            </a:r>
            <a:r>
              <a:rPr lang="en-US" altLang="ko-KR" dirty="0"/>
              <a:t>26</a:t>
            </a:r>
            <a:r>
              <a:rPr lang="ko-KR" altLang="en-US" dirty="0"/>
              <a:t>인 </a:t>
            </a:r>
            <a:r>
              <a:rPr lang="en-US" altLang="ko-KR" dirty="0"/>
              <a:t>S. </a:t>
            </a:r>
            <a:r>
              <a:rPr lang="en-US" altLang="ko-KR" dirty="0" err="1"/>
              <a:t>indicum</a:t>
            </a:r>
            <a:r>
              <a:rPr lang="en-US" altLang="ko-KR" dirty="0"/>
              <a:t>, S. </a:t>
            </a:r>
            <a:r>
              <a:rPr lang="en-US" altLang="ko-KR" dirty="0" err="1"/>
              <a:t>alatum</a:t>
            </a:r>
            <a:r>
              <a:rPr lang="ko-KR" altLang="en-US" dirty="0"/>
              <a:t>과 </a:t>
            </a:r>
            <a:r>
              <a:rPr lang="en-US" altLang="ko-KR" dirty="0"/>
              <a:t>2n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64</a:t>
            </a:r>
            <a:r>
              <a:rPr lang="ko-KR" altLang="en-US" dirty="0"/>
              <a:t>인 </a:t>
            </a:r>
            <a:r>
              <a:rPr lang="en-US" altLang="ko-KR" dirty="0"/>
              <a:t>S. </a:t>
            </a:r>
            <a:r>
              <a:rPr lang="en-US" altLang="ko-KR" dirty="0" err="1"/>
              <a:t>schinzianum</a:t>
            </a:r>
            <a:r>
              <a:rPr lang="en-US" altLang="ko-KR" dirty="0"/>
              <a:t>, S. </a:t>
            </a:r>
            <a:r>
              <a:rPr lang="en-US" altLang="ko-KR" dirty="0" err="1"/>
              <a:t>radiatum</a:t>
            </a:r>
            <a:r>
              <a:rPr lang="en-US" altLang="ko-KR" dirty="0"/>
              <a:t>, </a:t>
            </a:r>
            <a:r>
              <a:rPr lang="ko-KR" altLang="en-US" dirty="0"/>
              <a:t>염색체 수가 알려지지 않은 </a:t>
            </a:r>
            <a:r>
              <a:rPr lang="en-US" altLang="ko-KR" dirty="0"/>
              <a:t>S. </a:t>
            </a:r>
            <a:r>
              <a:rPr lang="en-US" altLang="ko-KR" dirty="0" err="1"/>
              <a:t>calycinum</a:t>
            </a:r>
            <a:r>
              <a:rPr lang="ko-KR" altLang="en-US" dirty="0"/>
              <a:t>을 받았다</a:t>
            </a:r>
            <a:r>
              <a:rPr lang="en-US" altLang="ko-KR" dirty="0"/>
              <a:t>. </a:t>
            </a:r>
            <a:r>
              <a:rPr lang="ko-KR" altLang="en-US" dirty="0"/>
              <a:t>그러나</a:t>
            </a:r>
            <a:r>
              <a:rPr lang="en-US" altLang="ko-KR" dirty="0"/>
              <a:t>, S. </a:t>
            </a:r>
            <a:r>
              <a:rPr lang="en-US" altLang="ko-KR" dirty="0" err="1"/>
              <a:t>radiatum</a:t>
            </a:r>
            <a:r>
              <a:rPr lang="ko-KR" altLang="en-US" dirty="0"/>
              <a:t>은 </a:t>
            </a:r>
            <a:r>
              <a:rPr lang="ko-KR" altLang="en-US" dirty="0" err="1"/>
              <a:t>종자색</a:t>
            </a:r>
            <a:r>
              <a:rPr lang="en-US" altLang="ko-KR" dirty="0"/>
              <a:t>, </a:t>
            </a:r>
            <a:r>
              <a:rPr lang="ko-KR" altLang="en-US" dirty="0"/>
              <a:t>종자모양</a:t>
            </a:r>
            <a:r>
              <a:rPr lang="en-US" altLang="ko-KR" dirty="0"/>
              <a:t>, </a:t>
            </a:r>
            <a:r>
              <a:rPr lang="ko-KR" altLang="en-US" dirty="0"/>
              <a:t>염색체 수가 문헌과 일치하지 않았고</a:t>
            </a:r>
            <a:r>
              <a:rPr lang="en-US" altLang="ko-KR" dirty="0"/>
              <a:t>, S. </a:t>
            </a:r>
            <a:r>
              <a:rPr lang="en-US" altLang="ko-KR" dirty="0" err="1"/>
              <a:t>calycinum</a:t>
            </a:r>
            <a:r>
              <a:rPr lang="ko-KR" altLang="en-US" dirty="0"/>
              <a:t>은 잎의 모양이 문헌과 일치하지 않았고 오히려 </a:t>
            </a:r>
            <a:r>
              <a:rPr lang="en-US" altLang="ko-KR" dirty="0"/>
              <a:t>S. </a:t>
            </a:r>
            <a:r>
              <a:rPr lang="en-US" altLang="ko-KR" dirty="0" err="1"/>
              <a:t>alatum</a:t>
            </a:r>
            <a:r>
              <a:rPr lang="ko-KR" altLang="en-US" dirty="0"/>
              <a:t>과 같았다 </a:t>
            </a:r>
            <a:r>
              <a:rPr lang="en-US" altLang="ko-KR" dirty="0"/>
              <a:t>(</a:t>
            </a:r>
            <a:r>
              <a:rPr lang="ko-KR" altLang="en-US" dirty="0"/>
              <a:t>유전자원 신뢰성</a:t>
            </a:r>
            <a:r>
              <a:rPr lang="en-US" altLang="ko-KR" dirty="0"/>
              <a:t>, </a:t>
            </a:r>
            <a:r>
              <a:rPr lang="ko-KR" altLang="en-US" dirty="0"/>
              <a:t>유전형 정보로 확인 필요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지금까지 </a:t>
            </a:r>
            <a:r>
              <a:rPr lang="en-US" altLang="ko-KR" dirty="0"/>
              <a:t>2n = 32</a:t>
            </a:r>
            <a:r>
              <a:rPr lang="ko-KR" altLang="en-US" dirty="0"/>
              <a:t>인 </a:t>
            </a:r>
            <a:r>
              <a:rPr lang="en-US" altLang="ko-KR" dirty="0"/>
              <a:t>S. </a:t>
            </a:r>
            <a:r>
              <a:rPr lang="en-US" altLang="ko-KR" dirty="0" err="1"/>
              <a:t>angolense</a:t>
            </a:r>
            <a:r>
              <a:rPr lang="en-US" altLang="ko-KR" dirty="0"/>
              <a:t>, 2n = 64</a:t>
            </a:r>
            <a:r>
              <a:rPr lang="ko-KR" altLang="en-US" dirty="0"/>
              <a:t>인 </a:t>
            </a:r>
            <a:r>
              <a:rPr lang="en-US" altLang="ko-KR" dirty="0"/>
              <a:t>S. </a:t>
            </a:r>
            <a:r>
              <a:rPr lang="en-US" altLang="ko-KR" dirty="0" err="1"/>
              <a:t>radiatum</a:t>
            </a:r>
            <a:r>
              <a:rPr lang="en-US" altLang="ko-KR" dirty="0"/>
              <a:t>, </a:t>
            </a:r>
            <a:r>
              <a:rPr lang="ko-KR" altLang="en-US" dirty="0"/>
              <a:t>염색체 수가 알려지지 않은 </a:t>
            </a:r>
            <a:r>
              <a:rPr lang="en-US" altLang="ko-KR" dirty="0"/>
              <a:t>S. </a:t>
            </a:r>
            <a:r>
              <a:rPr lang="en-US" altLang="ko-KR" dirty="0" err="1"/>
              <a:t>pedaloides</a:t>
            </a:r>
            <a:r>
              <a:rPr lang="en-US" altLang="ko-KR" dirty="0"/>
              <a:t>(2020.10.21. 2n=32</a:t>
            </a:r>
            <a:r>
              <a:rPr lang="ko-KR" altLang="en-US" dirty="0"/>
              <a:t>임을 확인</a:t>
            </a:r>
            <a:r>
              <a:rPr lang="en-US" altLang="ko-KR" dirty="0"/>
              <a:t>) 3</a:t>
            </a:r>
            <a:r>
              <a:rPr lang="ko-KR" altLang="en-US" dirty="0"/>
              <a:t>종을 추가 확보하였다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참깨속과 가까운 속으로 </a:t>
            </a:r>
            <a:r>
              <a:rPr lang="en-US" altLang="ko-KR" dirty="0" err="1"/>
              <a:t>Ceratotheca</a:t>
            </a:r>
            <a:r>
              <a:rPr lang="ko-KR" altLang="en-US" dirty="0"/>
              <a:t>가 알려져 있다</a:t>
            </a:r>
            <a:r>
              <a:rPr lang="en-US" altLang="ko-KR" dirty="0"/>
              <a:t>. C. </a:t>
            </a:r>
            <a:r>
              <a:rPr lang="en-US" altLang="ko-KR" dirty="0" err="1"/>
              <a:t>sesamoides</a:t>
            </a:r>
            <a:r>
              <a:rPr lang="ko-KR" altLang="en-US" dirty="0"/>
              <a:t>는 </a:t>
            </a:r>
            <a:r>
              <a:rPr lang="en-US" altLang="ko-KR" dirty="0"/>
              <a:t>Sesamum </a:t>
            </a:r>
            <a:r>
              <a:rPr lang="en-US" altLang="ko-KR" dirty="0" err="1"/>
              <a:t>sesamoides</a:t>
            </a:r>
            <a:r>
              <a:rPr lang="ko-KR" altLang="en-US" dirty="0"/>
              <a:t>로 분류되기도 한다 </a:t>
            </a:r>
            <a:r>
              <a:rPr lang="en-US" altLang="ko-KR" dirty="0"/>
              <a:t>(</a:t>
            </a:r>
            <a:r>
              <a:rPr lang="ko-KR" altLang="en-US" dirty="0"/>
              <a:t>논란이 있다</a:t>
            </a:r>
            <a:r>
              <a:rPr lang="en-US" altLang="ko-KR" dirty="0"/>
              <a:t>). </a:t>
            </a:r>
            <a:r>
              <a:rPr lang="ko-KR" altLang="en-US" dirty="0"/>
              <a:t>따라서 </a:t>
            </a:r>
            <a:r>
              <a:rPr lang="en-US" altLang="ko-KR" dirty="0" err="1"/>
              <a:t>Ceratotheca</a:t>
            </a:r>
            <a:r>
              <a:rPr lang="en-US" altLang="ko-KR" dirty="0"/>
              <a:t> </a:t>
            </a:r>
            <a:r>
              <a:rPr lang="ko-KR" altLang="en-US" dirty="0"/>
              <a:t>중 </a:t>
            </a:r>
            <a:r>
              <a:rPr lang="en-US" altLang="ko-KR" dirty="0"/>
              <a:t>2</a:t>
            </a:r>
            <a:r>
              <a:rPr lang="ko-KR" altLang="en-US" dirty="0"/>
              <a:t>가지 종을 추가하였다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정확한 종명을 적지는 않았다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516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표에서 각 셀에 대문자로 쓰는가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02. </a:t>
            </a:r>
            <a:r>
              <a:rPr lang="ko-KR" altLang="en-US" dirty="0"/>
              <a:t>게놈 크기 예측의 에러 범위</a:t>
            </a:r>
            <a:r>
              <a:rPr lang="en-US" altLang="ko-KR" dirty="0"/>
              <a:t>? </a:t>
            </a:r>
            <a:r>
              <a:rPr lang="ko-KR" altLang="en-US" dirty="0"/>
              <a:t>기존 논문</a:t>
            </a:r>
            <a:r>
              <a:rPr lang="en-US" altLang="ko-KR" dirty="0"/>
              <a:t>? </a:t>
            </a:r>
            <a:r>
              <a:rPr lang="ko-KR" altLang="en-US" dirty="0"/>
              <a:t>영향을 주는 조건은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03. wild-</a:t>
            </a:r>
            <a:r>
              <a:rPr lang="en-US" altLang="ko-KR" dirty="0" err="1"/>
              <a:t>ghana</a:t>
            </a:r>
            <a:r>
              <a:rPr lang="ko-KR" altLang="en-US" dirty="0"/>
              <a:t>가 </a:t>
            </a:r>
            <a:r>
              <a:rPr lang="en-US" altLang="ko-KR" dirty="0"/>
              <a:t>sch </a:t>
            </a:r>
            <a:r>
              <a:rPr lang="ko-KR" altLang="en-US" dirty="0"/>
              <a:t>자체 보다 더 높은 이유는</a:t>
            </a:r>
            <a:r>
              <a:rPr lang="en-US" altLang="ko-KR" dirty="0"/>
              <a:t>? </a:t>
            </a:r>
            <a:r>
              <a:rPr lang="ko-KR" altLang="en-US" dirty="0"/>
              <a:t>에러 범위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 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228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https://uses.plantnet-project.org/en/Sesamum_radiatum_(PROTA)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http://www.tropicos.org/Name/24300006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https://www.ipni.org/?q=Sesamum%20radiatum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095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ko-KR" altLang="en-US" dirty="0"/>
              <a:t>재료를 어떻게 확인할 것인가의 부분이다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988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en-US" altLang="ko-KR" dirty="0"/>
              <a:t>Other </a:t>
            </a:r>
            <a:r>
              <a:rPr lang="en-US" altLang="ko-KR"/>
              <a:t>indicum cultivars?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780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en-US" altLang="ko-KR" dirty="0"/>
              <a:t>Other </a:t>
            </a:r>
            <a:r>
              <a:rPr lang="en-US" altLang="ko-KR"/>
              <a:t>indicum cultivars?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438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en-US" altLang="ko-KR" dirty="0"/>
              <a:t>Other </a:t>
            </a:r>
            <a:r>
              <a:rPr lang="en-US" altLang="ko-KR"/>
              <a:t>indicum cultivars?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16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ko-KR" altLang="en-US" dirty="0" err="1"/>
              <a:t>고바야시</a:t>
            </a:r>
            <a:r>
              <a:rPr lang="ko-KR" altLang="en-US" dirty="0"/>
              <a:t> 후속 연구자</a:t>
            </a:r>
            <a:r>
              <a:rPr lang="en-US" altLang="ko-KR" dirty="0"/>
              <a:t>?</a:t>
            </a:r>
          </a:p>
          <a:p>
            <a:pPr marL="0" indent="0" algn="l" fontAlgn="ctr">
              <a:buNone/>
            </a:pPr>
            <a:r>
              <a:rPr lang="ko-KR" altLang="en-US" dirty="0" err="1"/>
              <a:t>베디지안</a:t>
            </a:r>
            <a:r>
              <a:rPr lang="ko-KR" altLang="en-US" dirty="0"/>
              <a:t> 접촉</a:t>
            </a:r>
            <a:r>
              <a:rPr lang="en-US" altLang="ko-KR" dirty="0"/>
              <a:t>?</a:t>
            </a:r>
          </a:p>
          <a:p>
            <a:pPr marL="0" indent="0" algn="l" fontAlgn="ctr">
              <a:buNone/>
            </a:pPr>
            <a:r>
              <a:rPr lang="en-US" altLang="ko-KR" dirty="0"/>
              <a:t>GRIN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확인 메일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380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표에서 각 셀에 대문자로 쓰는가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02. </a:t>
            </a:r>
            <a:r>
              <a:rPr lang="ko-KR" altLang="en-US" dirty="0"/>
              <a:t>게놈 크기 예측의 에러 범위</a:t>
            </a:r>
            <a:r>
              <a:rPr lang="en-US" altLang="ko-KR" dirty="0"/>
              <a:t>? </a:t>
            </a:r>
            <a:r>
              <a:rPr lang="ko-KR" altLang="en-US" dirty="0"/>
              <a:t>기존 논문</a:t>
            </a:r>
            <a:r>
              <a:rPr lang="en-US" altLang="ko-KR" dirty="0"/>
              <a:t>? </a:t>
            </a:r>
            <a:r>
              <a:rPr lang="ko-KR" altLang="en-US" dirty="0"/>
              <a:t>영향을 주는 조건은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03. wild-</a:t>
            </a:r>
            <a:r>
              <a:rPr lang="en-US" altLang="ko-KR" dirty="0" err="1"/>
              <a:t>ghana</a:t>
            </a:r>
            <a:r>
              <a:rPr lang="ko-KR" altLang="en-US" dirty="0"/>
              <a:t>가 </a:t>
            </a:r>
            <a:r>
              <a:rPr lang="en-US" altLang="ko-KR" dirty="0"/>
              <a:t>sch </a:t>
            </a:r>
            <a:r>
              <a:rPr lang="ko-KR" altLang="en-US" dirty="0"/>
              <a:t>자체 보다 더 높은 이유는</a:t>
            </a:r>
            <a:r>
              <a:rPr lang="en-US" altLang="ko-KR" dirty="0"/>
              <a:t>? </a:t>
            </a:r>
            <a:r>
              <a:rPr lang="ko-KR" altLang="en-US" dirty="0"/>
              <a:t>에러 범위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 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5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aseline="0" dirty="0"/>
              <a:t>S. </a:t>
            </a:r>
            <a:r>
              <a:rPr lang="en-US" altLang="ko-KR" baseline="0" dirty="0" err="1"/>
              <a:t>radiatum</a:t>
            </a:r>
            <a:r>
              <a:rPr lang="en-US" altLang="ko-KR" baseline="0" dirty="0"/>
              <a:t> ; 7.9171440, 2.3944300, </a:t>
            </a:r>
            <a:r>
              <a:rPr lang="en-US" altLang="ko-KR" dirty="0" err="1"/>
              <a:t>Dassa-Zoume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C. </a:t>
            </a:r>
            <a:r>
              <a:rPr lang="en-US" altLang="ko-KR" dirty="0" err="1"/>
              <a:t>sesamoides</a:t>
            </a:r>
            <a:r>
              <a:rPr lang="en-US" altLang="ko-KR" dirty="0"/>
              <a:t> ; 7.7902110, 2.2899240, Save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aseline="0" dirty="0"/>
              <a:t>국내 이동 </a:t>
            </a:r>
            <a:r>
              <a:rPr lang="en-US" altLang="ko-KR" baseline="0" dirty="0"/>
              <a:t>; </a:t>
            </a:r>
            <a:r>
              <a:rPr lang="ko-KR" altLang="en-US" baseline="0" dirty="0"/>
              <a:t>원래 어디 거주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얼마나 이동해서</a:t>
            </a:r>
            <a:r>
              <a:rPr lang="en-US" altLang="ko-KR" baseline="0" dirty="0"/>
              <a:t>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aseline="0" dirty="0"/>
              <a:t>비용 </a:t>
            </a:r>
            <a:r>
              <a:rPr lang="en-US" altLang="ko-KR" baseline="0" dirty="0"/>
              <a:t>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aseline="0" dirty="0"/>
              <a:t> - trip 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aseline="0" dirty="0"/>
              <a:t> - site -&gt; </a:t>
            </a:r>
            <a:r>
              <a:rPr lang="en-US" altLang="ko-KR" baseline="0" dirty="0" err="1"/>
              <a:t>Cotonue</a:t>
            </a:r>
            <a:r>
              <a:rPr lang="en-US" altLang="ko-KR" baseline="0" dirty="0"/>
              <a:t> ; 20,000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aseline="0" dirty="0"/>
              <a:t> - quarantine ; ~10,000</a:t>
            </a:r>
            <a:r>
              <a:rPr lang="ko-KR" altLang="en-US" baseline="0" dirty="0"/>
              <a:t>세파</a:t>
            </a:r>
            <a:endParaRPr lang="en-US" altLang="ko-KR" baseline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aseline="0" dirty="0"/>
              <a:t> - DHL ;  70,000</a:t>
            </a:r>
            <a:r>
              <a:rPr lang="ko-KR" altLang="en-US" baseline="0" dirty="0"/>
              <a:t>세파</a:t>
            </a:r>
            <a:endParaRPr lang="en-US" altLang="ko-KR" baseline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 err="1"/>
              <a:t>두번째</a:t>
            </a:r>
            <a:r>
              <a:rPr lang="ko-KR" altLang="en-US" dirty="0"/>
              <a:t> </a:t>
            </a:r>
            <a:r>
              <a:rPr lang="en-US" altLang="ko-KR" dirty="0"/>
              <a:t>; </a:t>
            </a:r>
            <a:r>
              <a:rPr lang="ko-KR" altLang="en-US" dirty="0" err="1"/>
              <a:t>검사비</a:t>
            </a:r>
            <a:r>
              <a:rPr lang="ko-KR" altLang="en-US" dirty="0"/>
              <a:t> </a:t>
            </a:r>
            <a:r>
              <a:rPr lang="en-US" altLang="ko-KR" dirty="0"/>
              <a:t>8500, </a:t>
            </a:r>
            <a:r>
              <a:rPr lang="ko-KR" altLang="en-US" dirty="0"/>
              <a:t>인지 </a:t>
            </a:r>
            <a:r>
              <a:rPr lang="en-US" altLang="ko-KR" dirty="0"/>
              <a:t>500, </a:t>
            </a:r>
            <a:r>
              <a:rPr lang="ko-KR" altLang="en-US" dirty="0" err="1"/>
              <a:t>수고비</a:t>
            </a:r>
            <a:r>
              <a:rPr lang="ko-KR" altLang="en-US" dirty="0"/>
              <a:t> </a:t>
            </a:r>
            <a:r>
              <a:rPr lang="en-US" altLang="ko-KR" dirty="0"/>
              <a:t>1000 = 10,000</a:t>
            </a:r>
            <a:r>
              <a:rPr lang="ko-KR" altLang="en-US" dirty="0"/>
              <a:t>세파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운송비 </a:t>
            </a:r>
            <a:r>
              <a:rPr lang="en-US" altLang="ko-KR" dirty="0"/>
              <a:t>; 40,000</a:t>
            </a:r>
            <a:r>
              <a:rPr lang="ko-KR" altLang="en-US" dirty="0"/>
              <a:t>세파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합 </a:t>
            </a:r>
            <a:r>
              <a:rPr lang="en-US" altLang="ko-KR" dirty="0"/>
              <a:t>; 50,000</a:t>
            </a:r>
            <a:r>
              <a:rPr lang="ko-KR" altLang="en-US" dirty="0"/>
              <a:t>세파 </a:t>
            </a:r>
            <a:r>
              <a:rPr lang="en-US" altLang="ko-KR" dirty="0"/>
              <a:t>= 10</a:t>
            </a:r>
            <a:r>
              <a:rPr lang="ko-KR" altLang="en-US" dirty="0"/>
              <a:t>만원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2019.10.4. </a:t>
            </a:r>
            <a:r>
              <a:rPr lang="en-US" altLang="ko-KR" dirty="0" err="1"/>
              <a:t>S.rad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2019.10.19.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10.2 first</a:t>
            </a:r>
            <a:r>
              <a:rPr lang="en-US" altLang="ko-KR" baseline="0" dirty="0"/>
              <a:t> contact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189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동종 여러 품종의 염색체 크기는 동일할 것으로 예상되나 동일 조건에서 크기를 예측하면 변이를 보임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. Indicum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의 경우 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300~322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범위로 예측됨 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(303(?) , 322(?), </a:t>
            </a:r>
            <a:r>
              <a:rPr lang="en-US" altLang="ko-KR" sz="12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310(S. rad fake),</a:t>
            </a:r>
            <a:r>
              <a:rPr lang="en-US" altLang="ko-KR" sz="1200" b="0" i="0" u="none" strike="noStrike" baseline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309(ER), 300(</a:t>
            </a:r>
            <a:r>
              <a:rPr lang="ko-KR" altLang="en-US" sz="1200" b="0" i="0" u="none" strike="noStrike" baseline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오산</a:t>
            </a:r>
            <a:r>
              <a:rPr lang="en-US" altLang="ko-KR" sz="1200" b="0" i="0" u="none" strike="noStrike" baseline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marL="0" indent="0" algn="l" fontAlgn="ctr">
              <a:buNone/>
            </a:pPr>
            <a:r>
              <a:rPr lang="en-US" altLang="ko-KR" dirty="0"/>
              <a:t>02. Indicum</a:t>
            </a:r>
            <a:r>
              <a:rPr lang="ko-KR" altLang="en-US" dirty="0"/>
              <a:t>과 </a:t>
            </a:r>
            <a:r>
              <a:rPr lang="en-US" altLang="ko-KR" dirty="0" err="1"/>
              <a:t>alatum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염색체 수가 </a:t>
            </a:r>
            <a:r>
              <a:rPr lang="en-US" altLang="ko-KR" dirty="0"/>
              <a:t>26</a:t>
            </a:r>
            <a:r>
              <a:rPr lang="ko-KR" altLang="en-US" dirty="0"/>
              <a:t>으로 같지만 게놈 크기는 차이가 크다</a:t>
            </a:r>
            <a:r>
              <a:rPr lang="en-US" altLang="ko-KR" dirty="0"/>
              <a:t>. </a:t>
            </a:r>
            <a:r>
              <a:rPr lang="ko-KR" altLang="en-US" dirty="0"/>
              <a:t>그 이유는 반복서열이 많기 때문이다</a:t>
            </a:r>
            <a:r>
              <a:rPr lang="en-US" altLang="ko-KR" dirty="0"/>
              <a:t>.</a:t>
            </a:r>
          </a:p>
          <a:p>
            <a:pPr marL="0" indent="0" algn="l" fontAlgn="ctr">
              <a:buNone/>
            </a:pPr>
            <a:r>
              <a:rPr lang="en-US" altLang="ko-KR" dirty="0"/>
              <a:t>    -&gt; </a:t>
            </a:r>
            <a:r>
              <a:rPr lang="ko-KR" altLang="en-US" dirty="0"/>
              <a:t>반복서열 정밀 분석 필요</a:t>
            </a:r>
            <a:r>
              <a:rPr lang="en-US" altLang="ko-KR" dirty="0"/>
              <a:t>, </a:t>
            </a:r>
            <a:r>
              <a:rPr lang="ko-KR" altLang="en-US" dirty="0"/>
              <a:t>기본 유전자 차이 분석 필요</a:t>
            </a:r>
            <a:endParaRPr lang="en-US" altLang="ko-KR" dirty="0"/>
          </a:p>
          <a:p>
            <a:pPr marL="0" indent="0" algn="l" fontAlgn="ctr">
              <a:buNone/>
            </a:pPr>
            <a:r>
              <a:rPr lang="en-US" altLang="ko-KR" dirty="0"/>
              <a:t>03. Sch</a:t>
            </a:r>
            <a:r>
              <a:rPr lang="ko-KR" altLang="en-US" dirty="0"/>
              <a:t>는 </a:t>
            </a:r>
            <a:r>
              <a:rPr lang="en-US" altLang="ko-KR" dirty="0" err="1"/>
              <a:t>angolense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배이다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Radiatum</a:t>
            </a:r>
            <a:r>
              <a:rPr lang="ko-KR" altLang="en-US" dirty="0"/>
              <a:t>은 </a:t>
            </a:r>
            <a:r>
              <a:rPr lang="en-US" altLang="ko-KR" dirty="0" err="1"/>
              <a:t>angolense</a:t>
            </a:r>
            <a:r>
              <a:rPr lang="ko-KR" altLang="en-US" dirty="0"/>
              <a:t>가 복제된 것이라는 추측이 가능하다</a:t>
            </a:r>
            <a:r>
              <a:rPr lang="en-US" altLang="ko-KR" dirty="0"/>
              <a:t>. </a:t>
            </a:r>
            <a:r>
              <a:rPr lang="ko-KR" altLang="en-US" dirty="0"/>
              <a:t>게다가 </a:t>
            </a:r>
            <a:r>
              <a:rPr lang="en-US" altLang="ko-KR" dirty="0" err="1"/>
              <a:t>Angolense</a:t>
            </a:r>
            <a:r>
              <a:rPr lang="en-US" altLang="ko-KR" dirty="0"/>
              <a:t> </a:t>
            </a:r>
            <a:r>
              <a:rPr lang="en-US" altLang="ko-KR" dirty="0" err="1"/>
              <a:t>illumina</a:t>
            </a:r>
            <a:r>
              <a:rPr lang="ko-KR" altLang="en-US" dirty="0"/>
              <a:t>의 </a:t>
            </a:r>
            <a:r>
              <a:rPr lang="en-US" altLang="ko-KR" dirty="0"/>
              <a:t>sch</a:t>
            </a:r>
            <a:r>
              <a:rPr lang="ko-KR" altLang="en-US" dirty="0"/>
              <a:t> </a:t>
            </a:r>
            <a:r>
              <a:rPr lang="en-US" altLang="ko-KR" dirty="0"/>
              <a:t>contigs </a:t>
            </a:r>
            <a:r>
              <a:rPr lang="ko-KR" altLang="en-US" dirty="0" err="1"/>
              <a:t>매핑율은</a:t>
            </a:r>
            <a:r>
              <a:rPr lang="ko-KR" altLang="en-US" dirty="0"/>
              <a:t> </a:t>
            </a:r>
            <a:r>
              <a:rPr lang="en-US" altLang="ko-KR" dirty="0"/>
              <a:t>99%?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 marL="0" indent="0" algn="l" fontAlgn="ctr">
              <a:buNone/>
            </a:pPr>
            <a:r>
              <a:rPr lang="en-US" altLang="ko-KR" dirty="0"/>
              <a:t>04. sch</a:t>
            </a:r>
            <a:r>
              <a:rPr lang="ko-KR" altLang="en-US" dirty="0"/>
              <a:t>와 </a:t>
            </a:r>
            <a:r>
              <a:rPr lang="en-US" altLang="ko-KR" dirty="0"/>
              <a:t>wild Ghana</a:t>
            </a:r>
            <a:r>
              <a:rPr lang="ko-KR" altLang="en-US" dirty="0"/>
              <a:t>의 게놈 크기는 </a:t>
            </a:r>
            <a:r>
              <a:rPr lang="en-US" altLang="ko-KR" dirty="0" err="1"/>
              <a:t>Jellishfish</a:t>
            </a:r>
            <a:r>
              <a:rPr lang="ko-KR" altLang="en-US" dirty="0"/>
              <a:t>로 예측했을 때는 차이를 보였으나</a:t>
            </a:r>
            <a:r>
              <a:rPr lang="en-US" altLang="ko-KR" dirty="0"/>
              <a:t>, </a:t>
            </a:r>
            <a:r>
              <a:rPr lang="en-US" altLang="ko-KR" dirty="0" err="1"/>
              <a:t>Genomescope</a:t>
            </a:r>
            <a:r>
              <a:rPr lang="ko-KR" altLang="en-US" dirty="0"/>
              <a:t>로 계산했을 때는 거의</a:t>
            </a:r>
            <a:r>
              <a:rPr lang="en-US" altLang="ko-KR" dirty="0"/>
              <a:t> </a:t>
            </a:r>
            <a:r>
              <a:rPr lang="ko-KR" altLang="en-US" dirty="0"/>
              <a:t>비슷하였다</a:t>
            </a:r>
            <a:r>
              <a:rPr lang="en-US" altLang="ko-KR" dirty="0"/>
              <a:t>.</a:t>
            </a:r>
          </a:p>
          <a:p>
            <a:pPr marL="0" indent="0" algn="l" fontAlgn="ctr">
              <a:buNone/>
            </a:pPr>
            <a:r>
              <a:rPr lang="ko-KR" altLang="en-US" dirty="0"/>
              <a:t>게놈 크기 예측 다른 프로그램은</a:t>
            </a:r>
            <a:r>
              <a:rPr lang="en-US" altLang="ko-KR" dirty="0"/>
              <a:t>? </a:t>
            </a:r>
            <a:r>
              <a:rPr lang="ko-KR" altLang="en-US" dirty="0"/>
              <a:t>게놈 조립 다른 프로그램은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433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en-US" altLang="ko-KR" dirty="0"/>
              <a:t>01. </a:t>
            </a:r>
            <a:r>
              <a:rPr lang="ko-KR" altLang="en-US" dirty="0"/>
              <a:t>식물에서 가장 높은 것은 무엇인가</a:t>
            </a:r>
            <a:r>
              <a:rPr lang="en-US" altLang="ko-KR" dirty="0"/>
              <a:t>?</a:t>
            </a:r>
          </a:p>
          <a:p>
            <a:pPr marL="0" indent="0" algn="l" fontAlgn="ctr">
              <a:buNone/>
            </a:pPr>
            <a:r>
              <a:rPr lang="en-US" altLang="ko-KR" dirty="0"/>
              <a:t>02. </a:t>
            </a:r>
            <a:r>
              <a:rPr lang="ko-KR" altLang="en-US" dirty="0"/>
              <a:t>근거리교배와 원거리 교배 시 얼마나 올라갈까</a:t>
            </a:r>
            <a:r>
              <a:rPr lang="en-US" altLang="ko-KR" dirty="0"/>
              <a:t>? </a:t>
            </a:r>
            <a:r>
              <a:rPr lang="ko-KR" altLang="en-US" dirty="0"/>
              <a:t>그러기 위해서는 가깝고 먼 것을 알아야 한다</a:t>
            </a:r>
            <a:r>
              <a:rPr lang="en-US" altLang="ko-KR" dirty="0"/>
              <a:t>. </a:t>
            </a:r>
            <a:r>
              <a:rPr lang="ko-KR" altLang="en-US" dirty="0"/>
              <a:t>대륙간 교배</a:t>
            </a:r>
            <a:r>
              <a:rPr lang="en-US" altLang="ko-KR" dirty="0"/>
              <a:t>?</a:t>
            </a:r>
          </a:p>
          <a:p>
            <a:pPr marL="0" indent="0" algn="l" fontAlgn="ctr">
              <a:buNone/>
            </a:pPr>
            <a:r>
              <a:rPr lang="en-US" altLang="ko-KR" dirty="0"/>
              <a:t>   - </a:t>
            </a:r>
            <a:r>
              <a:rPr lang="ko-KR" altLang="en-US" dirty="0"/>
              <a:t>다양성과 관련하여 염색체 서열 차이가 있는 것이 확실</a:t>
            </a:r>
            <a:endParaRPr lang="en-US" altLang="ko-KR" dirty="0"/>
          </a:p>
          <a:p>
            <a:pPr marL="0" indent="0" algn="l" fontAlgn="ctr">
              <a:buNone/>
            </a:pPr>
            <a:r>
              <a:rPr lang="en-US" altLang="ko-KR" dirty="0"/>
              <a:t>03. </a:t>
            </a:r>
            <a:r>
              <a:rPr lang="ko-KR" altLang="en-US" dirty="0"/>
              <a:t>얼마나 낮출 수 있을까</a:t>
            </a:r>
            <a:r>
              <a:rPr lang="en-US" altLang="ko-KR" dirty="0"/>
              <a:t>? * RIL </a:t>
            </a:r>
            <a:r>
              <a:rPr lang="ko-KR" altLang="en-US" dirty="0"/>
              <a:t>집단 세대별로 있는가</a:t>
            </a:r>
            <a:r>
              <a:rPr lang="en-US" altLang="ko-KR" dirty="0"/>
              <a:t>? </a:t>
            </a:r>
            <a:r>
              <a:rPr lang="ko-KR" altLang="en-US" dirty="0" err="1"/>
              <a:t>김성업에게</a:t>
            </a:r>
            <a:r>
              <a:rPr lang="ko-KR" altLang="en-US" dirty="0"/>
              <a:t> 요청</a:t>
            </a:r>
            <a:r>
              <a:rPr lang="en-US" altLang="ko-KR" dirty="0"/>
              <a:t>, </a:t>
            </a:r>
            <a:r>
              <a:rPr lang="ko-KR" altLang="en-US" dirty="0"/>
              <a:t>아니면 장</a:t>
            </a:r>
            <a:r>
              <a:rPr lang="en-US" altLang="ko-KR" dirty="0"/>
              <a:t>-</a:t>
            </a:r>
            <a:r>
              <a:rPr lang="ko-KR" altLang="en-US" dirty="0"/>
              <a:t>단 교배 </a:t>
            </a:r>
            <a:r>
              <a:rPr lang="en-US" altLang="ko-KR" dirty="0"/>
              <a:t>F2</a:t>
            </a:r>
            <a:r>
              <a:rPr lang="ko-KR" altLang="en-US" dirty="0"/>
              <a:t>를 심어서 감소 확인</a:t>
            </a:r>
            <a:r>
              <a:rPr lang="en-US" altLang="ko-KR" dirty="0"/>
              <a:t>, </a:t>
            </a:r>
            <a:r>
              <a:rPr lang="ko-KR" altLang="en-US" dirty="0"/>
              <a:t>무슨 의미가 있는가</a:t>
            </a:r>
            <a:r>
              <a:rPr lang="en-US" altLang="ko-KR" dirty="0"/>
              <a:t>?</a:t>
            </a:r>
          </a:p>
          <a:p>
            <a:pPr marL="0" indent="0" algn="l" fontAlgn="ctr">
              <a:buNone/>
            </a:pPr>
            <a:r>
              <a:rPr lang="en-US" altLang="ko-KR" dirty="0"/>
              <a:t>04. </a:t>
            </a:r>
            <a:r>
              <a:rPr lang="ko-KR" altLang="en-US" dirty="0"/>
              <a:t>화분배양 후 염색체 배가하면 </a:t>
            </a:r>
            <a:r>
              <a:rPr lang="en-US" altLang="ko-KR" dirty="0"/>
              <a:t>…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433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ko-KR" altLang="en-US" dirty="0"/>
              <a:t>엽록체 게놈 유래 리드가 얼마나 되는가</a:t>
            </a:r>
            <a:r>
              <a:rPr lang="en-US" altLang="ko-KR" dirty="0"/>
              <a:t>?</a:t>
            </a:r>
          </a:p>
          <a:p>
            <a:pPr marL="0" indent="0" algn="l" fontAlgn="ctr">
              <a:buNone/>
            </a:pPr>
            <a:r>
              <a:rPr lang="ko-KR" altLang="en-US" dirty="0"/>
              <a:t>지금까지 한 일루미나 </a:t>
            </a:r>
            <a:r>
              <a:rPr lang="en-US" altLang="ko-KR" dirty="0"/>
              <a:t>…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862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01. S. ang </a:t>
            </a:r>
            <a:r>
              <a:rPr lang="ko-KR" altLang="en-US" dirty="0"/>
              <a:t>피크 왼쪽 어깨가 있는 것은 무슨 뜻인가</a:t>
            </a:r>
            <a:r>
              <a:rPr lang="en-US" altLang="ko-KR" dirty="0"/>
              <a:t>? Heterozygosity</a:t>
            </a:r>
            <a:r>
              <a:rPr lang="ko-KR" altLang="en-US" dirty="0"/>
              <a:t>가 높으면 이런 모양이 나타나는가</a:t>
            </a:r>
            <a:r>
              <a:rPr lang="en-US" altLang="ko-KR" dirty="0"/>
              <a:t>?</a:t>
            </a:r>
          </a:p>
          <a:p>
            <a:pPr marL="0" indent="0" algn="l" fontAlgn="ctr">
              <a:buNone/>
            </a:pPr>
            <a:r>
              <a:rPr lang="en-US" altLang="ko-KR" dirty="0"/>
              <a:t>02. S. </a:t>
            </a:r>
            <a:r>
              <a:rPr lang="en-US" altLang="ko-KR" dirty="0" err="1"/>
              <a:t>rad_ben</a:t>
            </a:r>
            <a:r>
              <a:rPr lang="en-US" altLang="ko-KR" dirty="0"/>
              <a:t> </a:t>
            </a:r>
            <a:r>
              <a:rPr lang="ko-KR" altLang="en-US" dirty="0"/>
              <a:t>피크 왼쪽 끌림이 있고</a:t>
            </a:r>
            <a:r>
              <a:rPr lang="en-US" altLang="ko-KR" dirty="0"/>
              <a:t>, coverage</a:t>
            </a:r>
            <a:r>
              <a:rPr lang="ko-KR" altLang="en-US" dirty="0"/>
              <a:t>가 </a:t>
            </a:r>
            <a:r>
              <a:rPr lang="en-US" altLang="ko-KR" dirty="0"/>
              <a:t>15 </a:t>
            </a:r>
            <a:r>
              <a:rPr lang="ko-KR" altLang="en-US" dirty="0"/>
              <a:t>밖에 되지 않는다 </a:t>
            </a:r>
            <a:r>
              <a:rPr lang="en-US" altLang="ko-KR" dirty="0"/>
              <a:t>(</a:t>
            </a:r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것은 </a:t>
            </a:r>
            <a:r>
              <a:rPr lang="en-US" altLang="ko-KR" dirty="0"/>
              <a:t>30</a:t>
            </a:r>
            <a:r>
              <a:rPr lang="ko-KR" altLang="en-US" dirty="0"/>
              <a:t>이 넘어간다</a:t>
            </a:r>
            <a:r>
              <a:rPr lang="en-US" altLang="ko-KR" dirty="0"/>
              <a:t>). </a:t>
            </a:r>
            <a:r>
              <a:rPr lang="ko-KR" altLang="en-US" dirty="0"/>
              <a:t>엽록체 게놈 조립에 한참 걸린다</a:t>
            </a:r>
            <a:r>
              <a:rPr lang="en-US" altLang="ko-KR" dirty="0"/>
              <a:t>. </a:t>
            </a:r>
            <a:r>
              <a:rPr lang="ko-KR" altLang="en-US" dirty="0"/>
              <a:t>다른 것은 얼마나 걸렸는가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652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en-US" altLang="ko-KR" dirty="0"/>
              <a:t>Other </a:t>
            </a:r>
            <a:r>
              <a:rPr lang="en-US" altLang="ko-KR"/>
              <a:t>indicum cultivars?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731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en-US" altLang="ko-KR" dirty="0"/>
              <a:t>Other </a:t>
            </a:r>
            <a:r>
              <a:rPr lang="en-US" altLang="ko-KR"/>
              <a:t>indicum cultivars?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037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en-US" altLang="ko-KR" dirty="0"/>
              <a:t>Other </a:t>
            </a:r>
            <a:r>
              <a:rPr lang="en-US" altLang="ko-KR"/>
              <a:t>indicum cultivars?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037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en-US" altLang="ko-KR" dirty="0"/>
              <a:t>Other indicum cultivars?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679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표에서 각 셀에 대문자로 쓰는가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02. </a:t>
            </a:r>
            <a:r>
              <a:rPr lang="ko-KR" altLang="en-US" dirty="0"/>
              <a:t>게놈 크기 예측의 에러 범위</a:t>
            </a:r>
            <a:r>
              <a:rPr lang="en-US" altLang="ko-KR" dirty="0"/>
              <a:t>? </a:t>
            </a:r>
            <a:r>
              <a:rPr lang="ko-KR" altLang="en-US" dirty="0"/>
              <a:t>기존 논문</a:t>
            </a:r>
            <a:r>
              <a:rPr lang="en-US" altLang="ko-KR" dirty="0"/>
              <a:t>? </a:t>
            </a:r>
            <a:r>
              <a:rPr lang="ko-KR" altLang="en-US" dirty="0"/>
              <a:t>영향을 주는 조건은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03. wild-</a:t>
            </a:r>
            <a:r>
              <a:rPr lang="en-US" altLang="ko-KR" dirty="0" err="1"/>
              <a:t>ghana</a:t>
            </a:r>
            <a:r>
              <a:rPr lang="ko-KR" altLang="en-US" dirty="0"/>
              <a:t>가 </a:t>
            </a:r>
            <a:r>
              <a:rPr lang="en-US" altLang="ko-KR" dirty="0"/>
              <a:t>sch </a:t>
            </a:r>
            <a:r>
              <a:rPr lang="ko-KR" altLang="en-US" dirty="0"/>
              <a:t>자체 보다 더 높은 이유는</a:t>
            </a:r>
            <a:r>
              <a:rPr lang="en-US" altLang="ko-KR" dirty="0"/>
              <a:t>? </a:t>
            </a:r>
            <a:r>
              <a:rPr lang="ko-KR" altLang="en-US" dirty="0"/>
              <a:t>에러 범위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 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185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표에서 각 셀에 대문자로 쓰는가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02. </a:t>
            </a:r>
            <a:r>
              <a:rPr lang="ko-KR" altLang="en-US" dirty="0"/>
              <a:t>게놈 크기 예측의 에러 범위</a:t>
            </a:r>
            <a:r>
              <a:rPr lang="en-US" altLang="ko-KR" dirty="0"/>
              <a:t>? </a:t>
            </a:r>
            <a:r>
              <a:rPr lang="ko-KR" altLang="en-US" dirty="0"/>
              <a:t>기존 논문</a:t>
            </a:r>
            <a:r>
              <a:rPr lang="en-US" altLang="ko-KR" dirty="0"/>
              <a:t>? </a:t>
            </a:r>
            <a:r>
              <a:rPr lang="ko-KR" altLang="en-US" dirty="0"/>
              <a:t>영향을 주는 조건은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03. wild-</a:t>
            </a:r>
            <a:r>
              <a:rPr lang="en-US" altLang="ko-KR" dirty="0" err="1"/>
              <a:t>ghana</a:t>
            </a:r>
            <a:r>
              <a:rPr lang="ko-KR" altLang="en-US" dirty="0"/>
              <a:t>가 </a:t>
            </a:r>
            <a:r>
              <a:rPr lang="en-US" altLang="ko-KR" dirty="0"/>
              <a:t>sch </a:t>
            </a:r>
            <a:r>
              <a:rPr lang="ko-KR" altLang="en-US" dirty="0"/>
              <a:t>자체 보다 더 높은 이유는</a:t>
            </a:r>
            <a:r>
              <a:rPr lang="en-US" altLang="ko-KR" dirty="0"/>
              <a:t>? </a:t>
            </a:r>
            <a:r>
              <a:rPr lang="ko-KR" altLang="en-US" dirty="0"/>
              <a:t>에러 범위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 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843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aseline="0" dirty="0"/>
              <a:t>S. </a:t>
            </a:r>
            <a:r>
              <a:rPr lang="en-US" altLang="ko-KR" baseline="0" dirty="0" err="1"/>
              <a:t>radiatum</a:t>
            </a:r>
            <a:r>
              <a:rPr lang="en-US" altLang="ko-KR" baseline="0" dirty="0"/>
              <a:t> ; 7.9171440, 2.3944300, </a:t>
            </a:r>
            <a:r>
              <a:rPr lang="en-US" altLang="ko-KR" dirty="0" err="1"/>
              <a:t>Dassa-Zoume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C. </a:t>
            </a:r>
            <a:r>
              <a:rPr lang="en-US" altLang="ko-KR" dirty="0" err="1"/>
              <a:t>sesamoides</a:t>
            </a:r>
            <a:r>
              <a:rPr lang="en-US" altLang="ko-KR" dirty="0"/>
              <a:t> ; 7.7902110, 2.2899240, Save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aseline="0" dirty="0"/>
              <a:t>국내 이동 </a:t>
            </a:r>
            <a:r>
              <a:rPr lang="en-US" altLang="ko-KR" baseline="0" dirty="0"/>
              <a:t>; </a:t>
            </a:r>
            <a:r>
              <a:rPr lang="ko-KR" altLang="en-US" baseline="0" dirty="0"/>
              <a:t>원래 어디 거주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얼마나 이동해서</a:t>
            </a:r>
            <a:r>
              <a:rPr lang="en-US" altLang="ko-KR" baseline="0" dirty="0"/>
              <a:t>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aseline="0" dirty="0"/>
              <a:t>비용 </a:t>
            </a:r>
            <a:r>
              <a:rPr lang="en-US" altLang="ko-KR" baseline="0" dirty="0"/>
              <a:t>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aseline="0" dirty="0"/>
              <a:t> - trip 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aseline="0" dirty="0"/>
              <a:t> - site -&gt; </a:t>
            </a:r>
            <a:r>
              <a:rPr lang="en-US" altLang="ko-KR" baseline="0" dirty="0" err="1"/>
              <a:t>Cotonue</a:t>
            </a:r>
            <a:r>
              <a:rPr lang="en-US" altLang="ko-KR" baseline="0" dirty="0"/>
              <a:t> ; 20,000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aseline="0" dirty="0"/>
              <a:t> - quarantine ; ~10,000</a:t>
            </a:r>
            <a:r>
              <a:rPr lang="ko-KR" altLang="en-US" baseline="0" dirty="0"/>
              <a:t>세파</a:t>
            </a:r>
            <a:endParaRPr lang="en-US" altLang="ko-KR" baseline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aseline="0" dirty="0"/>
              <a:t> - DHL ;  70,000</a:t>
            </a:r>
            <a:r>
              <a:rPr lang="ko-KR" altLang="en-US" baseline="0" dirty="0"/>
              <a:t>세파</a:t>
            </a:r>
            <a:endParaRPr lang="en-US" altLang="ko-KR" baseline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 err="1"/>
              <a:t>두번째</a:t>
            </a:r>
            <a:r>
              <a:rPr lang="ko-KR" altLang="en-US" dirty="0"/>
              <a:t> </a:t>
            </a:r>
            <a:r>
              <a:rPr lang="en-US" altLang="ko-KR" dirty="0"/>
              <a:t>; </a:t>
            </a:r>
            <a:r>
              <a:rPr lang="ko-KR" altLang="en-US" dirty="0" err="1"/>
              <a:t>검사비</a:t>
            </a:r>
            <a:r>
              <a:rPr lang="ko-KR" altLang="en-US" dirty="0"/>
              <a:t> </a:t>
            </a:r>
            <a:r>
              <a:rPr lang="en-US" altLang="ko-KR" dirty="0"/>
              <a:t>8500, </a:t>
            </a:r>
            <a:r>
              <a:rPr lang="ko-KR" altLang="en-US" dirty="0"/>
              <a:t>인지 </a:t>
            </a:r>
            <a:r>
              <a:rPr lang="en-US" altLang="ko-KR" dirty="0"/>
              <a:t>500, </a:t>
            </a:r>
            <a:r>
              <a:rPr lang="ko-KR" altLang="en-US" dirty="0" err="1"/>
              <a:t>수고비</a:t>
            </a:r>
            <a:r>
              <a:rPr lang="ko-KR" altLang="en-US" dirty="0"/>
              <a:t> </a:t>
            </a:r>
            <a:r>
              <a:rPr lang="en-US" altLang="ko-KR" dirty="0"/>
              <a:t>1000 = 10,000</a:t>
            </a:r>
            <a:r>
              <a:rPr lang="ko-KR" altLang="en-US" dirty="0"/>
              <a:t>세파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운송비 </a:t>
            </a:r>
            <a:r>
              <a:rPr lang="en-US" altLang="ko-KR" dirty="0"/>
              <a:t>; 40,000</a:t>
            </a:r>
            <a:r>
              <a:rPr lang="ko-KR" altLang="en-US" dirty="0"/>
              <a:t>세파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합 </a:t>
            </a:r>
            <a:r>
              <a:rPr lang="en-US" altLang="ko-KR" dirty="0"/>
              <a:t>; 50,000</a:t>
            </a:r>
            <a:r>
              <a:rPr lang="ko-KR" altLang="en-US" dirty="0"/>
              <a:t>세파 </a:t>
            </a:r>
            <a:r>
              <a:rPr lang="en-US" altLang="ko-KR" dirty="0"/>
              <a:t>= 10</a:t>
            </a:r>
            <a:r>
              <a:rPr lang="ko-KR" altLang="en-US" dirty="0"/>
              <a:t>만원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2019.10.4. </a:t>
            </a:r>
            <a:r>
              <a:rPr lang="en-US" altLang="ko-KR" dirty="0" err="1"/>
              <a:t>S.rad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2019.10.19.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10.2 first</a:t>
            </a:r>
            <a:r>
              <a:rPr lang="en-US" altLang="ko-KR" baseline="0" dirty="0"/>
              <a:t> contact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2254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표에서 각 셀에 대문자로 쓰는가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02. </a:t>
            </a:r>
            <a:r>
              <a:rPr lang="ko-KR" altLang="en-US" dirty="0"/>
              <a:t>게놈 크기 예측의 에러 범위</a:t>
            </a:r>
            <a:r>
              <a:rPr lang="en-US" altLang="ko-KR" dirty="0"/>
              <a:t>? </a:t>
            </a:r>
            <a:r>
              <a:rPr lang="ko-KR" altLang="en-US" dirty="0"/>
              <a:t>기존 논문</a:t>
            </a:r>
            <a:r>
              <a:rPr lang="en-US" altLang="ko-KR" dirty="0"/>
              <a:t>? </a:t>
            </a:r>
            <a:r>
              <a:rPr lang="ko-KR" altLang="en-US" dirty="0"/>
              <a:t>영향을 주는 조건은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03. wild-</a:t>
            </a:r>
            <a:r>
              <a:rPr lang="en-US" altLang="ko-KR" dirty="0" err="1"/>
              <a:t>ghana</a:t>
            </a:r>
            <a:r>
              <a:rPr lang="ko-KR" altLang="en-US" dirty="0"/>
              <a:t>가 </a:t>
            </a:r>
            <a:r>
              <a:rPr lang="en-US" altLang="ko-KR" dirty="0"/>
              <a:t>sch </a:t>
            </a:r>
            <a:r>
              <a:rPr lang="ko-KR" altLang="en-US" dirty="0"/>
              <a:t>자체 보다 더 높은 이유는</a:t>
            </a:r>
            <a:r>
              <a:rPr lang="en-US" altLang="ko-KR" dirty="0"/>
              <a:t>? </a:t>
            </a:r>
            <a:r>
              <a:rPr lang="ko-KR" altLang="en-US" dirty="0"/>
              <a:t>에러 범위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 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7128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표에서 각 셀에 대문자로 쓰는가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02. </a:t>
            </a:r>
            <a:r>
              <a:rPr lang="ko-KR" altLang="en-US" dirty="0"/>
              <a:t>게놈 크기 예측의 에러 범위</a:t>
            </a:r>
            <a:r>
              <a:rPr lang="en-US" altLang="ko-KR" dirty="0"/>
              <a:t>? </a:t>
            </a:r>
            <a:r>
              <a:rPr lang="ko-KR" altLang="en-US" dirty="0"/>
              <a:t>기존 논문</a:t>
            </a:r>
            <a:r>
              <a:rPr lang="en-US" altLang="ko-KR" dirty="0"/>
              <a:t>? </a:t>
            </a:r>
            <a:r>
              <a:rPr lang="ko-KR" altLang="en-US" dirty="0"/>
              <a:t>영향을 주는 조건은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03. wild-</a:t>
            </a:r>
            <a:r>
              <a:rPr lang="en-US" altLang="ko-KR" dirty="0" err="1"/>
              <a:t>ghana</a:t>
            </a:r>
            <a:r>
              <a:rPr lang="ko-KR" altLang="en-US" dirty="0"/>
              <a:t>가 </a:t>
            </a:r>
            <a:r>
              <a:rPr lang="en-US" altLang="ko-KR" dirty="0"/>
              <a:t>sch </a:t>
            </a:r>
            <a:r>
              <a:rPr lang="ko-KR" altLang="en-US" dirty="0"/>
              <a:t>자체 보다 더 높은 이유는</a:t>
            </a:r>
            <a:r>
              <a:rPr lang="en-US" altLang="ko-KR" dirty="0"/>
              <a:t>? </a:t>
            </a:r>
            <a:r>
              <a:rPr lang="ko-KR" altLang="en-US" dirty="0"/>
              <a:t>에러 범위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 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7992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표에서 각 셀에 대문자로 쓰는가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02. </a:t>
            </a:r>
            <a:r>
              <a:rPr lang="ko-KR" altLang="en-US" dirty="0"/>
              <a:t>게놈 크기 예측의 에러 범위</a:t>
            </a:r>
            <a:r>
              <a:rPr lang="en-US" altLang="ko-KR" dirty="0"/>
              <a:t>? </a:t>
            </a:r>
            <a:r>
              <a:rPr lang="ko-KR" altLang="en-US" dirty="0"/>
              <a:t>기존 논문</a:t>
            </a:r>
            <a:r>
              <a:rPr lang="en-US" altLang="ko-KR" dirty="0"/>
              <a:t>? </a:t>
            </a:r>
            <a:r>
              <a:rPr lang="ko-KR" altLang="en-US" dirty="0"/>
              <a:t>영향을 주는 조건은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03. wild-</a:t>
            </a:r>
            <a:r>
              <a:rPr lang="en-US" altLang="ko-KR" dirty="0" err="1"/>
              <a:t>ghana</a:t>
            </a:r>
            <a:r>
              <a:rPr lang="ko-KR" altLang="en-US" dirty="0"/>
              <a:t>가 </a:t>
            </a:r>
            <a:r>
              <a:rPr lang="en-US" altLang="ko-KR" dirty="0"/>
              <a:t>sch </a:t>
            </a:r>
            <a:r>
              <a:rPr lang="ko-KR" altLang="en-US" dirty="0"/>
              <a:t>자체 보다 더 높은 이유는</a:t>
            </a:r>
            <a:r>
              <a:rPr lang="en-US" altLang="ko-KR" dirty="0"/>
              <a:t>? </a:t>
            </a:r>
            <a:r>
              <a:rPr lang="ko-KR" altLang="en-US" dirty="0"/>
              <a:t>에러 범위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 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9429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표에서 각 셀에 대문자로 쓰는가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02. </a:t>
            </a:r>
            <a:r>
              <a:rPr lang="ko-KR" altLang="en-US" dirty="0"/>
              <a:t>게놈 크기 예측의 에러 범위</a:t>
            </a:r>
            <a:r>
              <a:rPr lang="en-US" altLang="ko-KR" dirty="0"/>
              <a:t>? </a:t>
            </a:r>
            <a:r>
              <a:rPr lang="ko-KR" altLang="en-US" dirty="0"/>
              <a:t>기존 논문</a:t>
            </a:r>
            <a:r>
              <a:rPr lang="en-US" altLang="ko-KR" dirty="0"/>
              <a:t>? </a:t>
            </a:r>
            <a:r>
              <a:rPr lang="ko-KR" altLang="en-US" dirty="0"/>
              <a:t>영향을 주는 조건은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03. wild-</a:t>
            </a:r>
            <a:r>
              <a:rPr lang="en-US" altLang="ko-KR" dirty="0" err="1"/>
              <a:t>ghana</a:t>
            </a:r>
            <a:r>
              <a:rPr lang="ko-KR" altLang="en-US" dirty="0"/>
              <a:t>가 </a:t>
            </a:r>
            <a:r>
              <a:rPr lang="en-US" altLang="ko-KR" dirty="0"/>
              <a:t>sch </a:t>
            </a:r>
            <a:r>
              <a:rPr lang="ko-KR" altLang="en-US" dirty="0"/>
              <a:t>자체 보다 더 높은 이유는</a:t>
            </a:r>
            <a:r>
              <a:rPr lang="en-US" altLang="ko-KR" dirty="0"/>
              <a:t>? </a:t>
            </a:r>
            <a:r>
              <a:rPr lang="ko-KR" altLang="en-US" dirty="0"/>
              <a:t>에러 범위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 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8787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표에서 각 셀에 대문자로 쓰는가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02. </a:t>
            </a:r>
            <a:r>
              <a:rPr lang="ko-KR" altLang="en-US" dirty="0"/>
              <a:t>게놈 크기 예측의 에러 범위</a:t>
            </a:r>
            <a:r>
              <a:rPr lang="en-US" altLang="ko-KR" dirty="0"/>
              <a:t>? </a:t>
            </a:r>
            <a:r>
              <a:rPr lang="ko-KR" altLang="en-US" dirty="0"/>
              <a:t>기존 논문</a:t>
            </a:r>
            <a:r>
              <a:rPr lang="en-US" altLang="ko-KR" dirty="0"/>
              <a:t>? </a:t>
            </a:r>
            <a:r>
              <a:rPr lang="ko-KR" altLang="en-US" dirty="0"/>
              <a:t>영향을 주는 조건은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03. wild-</a:t>
            </a:r>
            <a:r>
              <a:rPr lang="en-US" altLang="ko-KR" dirty="0" err="1"/>
              <a:t>ghana</a:t>
            </a:r>
            <a:r>
              <a:rPr lang="ko-KR" altLang="en-US" dirty="0"/>
              <a:t>가 </a:t>
            </a:r>
            <a:r>
              <a:rPr lang="en-US" altLang="ko-KR" dirty="0"/>
              <a:t>sch </a:t>
            </a:r>
            <a:r>
              <a:rPr lang="ko-KR" altLang="en-US" dirty="0"/>
              <a:t>자체 보다 더 높은 이유는</a:t>
            </a:r>
            <a:r>
              <a:rPr lang="en-US" altLang="ko-KR" dirty="0"/>
              <a:t>? </a:t>
            </a:r>
            <a:r>
              <a:rPr lang="ko-KR" altLang="en-US" dirty="0"/>
              <a:t>에러 범위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 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7567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표에서 각 셀에 대문자로 쓰는가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02. </a:t>
            </a:r>
            <a:r>
              <a:rPr lang="ko-KR" altLang="en-US" dirty="0"/>
              <a:t>게놈 크기 예측의 에러 범위</a:t>
            </a:r>
            <a:r>
              <a:rPr lang="en-US" altLang="ko-KR" dirty="0"/>
              <a:t>? </a:t>
            </a:r>
            <a:r>
              <a:rPr lang="ko-KR" altLang="en-US" dirty="0"/>
              <a:t>기존 논문</a:t>
            </a:r>
            <a:r>
              <a:rPr lang="en-US" altLang="ko-KR" dirty="0"/>
              <a:t>? </a:t>
            </a:r>
            <a:r>
              <a:rPr lang="ko-KR" altLang="en-US" dirty="0"/>
              <a:t>영향을 주는 조건은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03. wild-</a:t>
            </a:r>
            <a:r>
              <a:rPr lang="en-US" altLang="ko-KR" dirty="0" err="1"/>
              <a:t>ghana</a:t>
            </a:r>
            <a:r>
              <a:rPr lang="ko-KR" altLang="en-US" dirty="0"/>
              <a:t>가 </a:t>
            </a:r>
            <a:r>
              <a:rPr lang="en-US" altLang="ko-KR" dirty="0"/>
              <a:t>sch </a:t>
            </a:r>
            <a:r>
              <a:rPr lang="ko-KR" altLang="en-US" dirty="0"/>
              <a:t>자체 보다 더 높은 이유는</a:t>
            </a:r>
            <a:r>
              <a:rPr lang="en-US" altLang="ko-KR" dirty="0"/>
              <a:t>? </a:t>
            </a:r>
            <a:r>
              <a:rPr lang="ko-KR" altLang="en-US" dirty="0"/>
              <a:t>에러 범위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 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2806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어느 것으로 </a:t>
            </a:r>
            <a:r>
              <a:rPr lang="en-US" altLang="ko-KR" dirty="0"/>
              <a:t>Hi-C</a:t>
            </a:r>
            <a:r>
              <a:rPr lang="ko-KR" altLang="en-US" dirty="0"/>
              <a:t>를 할 것인가</a:t>
            </a:r>
            <a:r>
              <a:rPr lang="en-US" altLang="ko-KR" dirty="0"/>
              <a:t>? </a:t>
            </a:r>
            <a:r>
              <a:rPr lang="ko-KR" altLang="en-US" dirty="0"/>
              <a:t>문제에 대해서 토론</a:t>
            </a:r>
            <a:endParaRPr lang="en-US" altLang="ko-KR" dirty="0"/>
          </a:p>
          <a:p>
            <a:r>
              <a:rPr lang="ko-KR" altLang="en-US" dirty="0"/>
              <a:t>특정 지역 </a:t>
            </a:r>
            <a:r>
              <a:rPr lang="en-US" altLang="ko-KR" dirty="0"/>
              <a:t>– </a:t>
            </a:r>
            <a:r>
              <a:rPr lang="ko-KR" altLang="en-US" dirty="0"/>
              <a:t>어려운 지역을 어떻게 커버하는가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샘플</a:t>
            </a:r>
            <a:r>
              <a:rPr lang="en-US" altLang="ko-KR" dirty="0"/>
              <a:t>, </a:t>
            </a:r>
            <a:r>
              <a:rPr lang="ko-KR" altLang="en-US" dirty="0"/>
              <a:t>개체가 달라지면 어떻게 되는가</a:t>
            </a:r>
            <a:r>
              <a:rPr lang="en-US" altLang="ko-KR" dirty="0"/>
              <a:t>? </a:t>
            </a:r>
            <a:r>
              <a:rPr lang="ko-KR" altLang="en-US" dirty="0"/>
              <a:t>비용문제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0714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어느 것으로 </a:t>
            </a:r>
            <a:r>
              <a:rPr lang="en-US" altLang="ko-KR" dirty="0"/>
              <a:t>Hi-C</a:t>
            </a:r>
            <a:r>
              <a:rPr lang="ko-KR" altLang="en-US" dirty="0"/>
              <a:t>를 할 것인가</a:t>
            </a:r>
            <a:r>
              <a:rPr lang="en-US" altLang="ko-KR" dirty="0"/>
              <a:t>? </a:t>
            </a:r>
            <a:r>
              <a:rPr lang="ko-KR" altLang="en-US" dirty="0"/>
              <a:t>문제에 대해서 토론</a:t>
            </a:r>
            <a:endParaRPr lang="en-US" altLang="ko-KR" dirty="0"/>
          </a:p>
          <a:p>
            <a:r>
              <a:rPr lang="ko-KR" altLang="en-US" dirty="0"/>
              <a:t>특정 지역 </a:t>
            </a:r>
            <a:r>
              <a:rPr lang="en-US" altLang="ko-KR" dirty="0"/>
              <a:t>– </a:t>
            </a:r>
            <a:r>
              <a:rPr lang="ko-KR" altLang="en-US" dirty="0"/>
              <a:t>어려운 지역을 어떻게 커버하는가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샘플</a:t>
            </a:r>
            <a:r>
              <a:rPr lang="en-US" altLang="ko-KR" dirty="0"/>
              <a:t>, </a:t>
            </a:r>
            <a:r>
              <a:rPr lang="ko-KR" altLang="en-US" dirty="0"/>
              <a:t>개체가 달라지면 어떻게 되는가</a:t>
            </a:r>
            <a:r>
              <a:rPr lang="en-US" altLang="ko-KR" dirty="0"/>
              <a:t>? </a:t>
            </a:r>
            <a:r>
              <a:rPr lang="ko-KR" altLang="en-US" dirty="0"/>
              <a:t>비용문제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3781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어느 것으로 </a:t>
            </a:r>
            <a:r>
              <a:rPr lang="en-US" altLang="ko-KR" dirty="0"/>
              <a:t>Hi-C</a:t>
            </a:r>
            <a:r>
              <a:rPr lang="ko-KR" altLang="en-US" dirty="0"/>
              <a:t>를 할 것인가</a:t>
            </a:r>
            <a:r>
              <a:rPr lang="en-US" altLang="ko-KR" dirty="0"/>
              <a:t>? </a:t>
            </a:r>
            <a:r>
              <a:rPr lang="ko-KR" altLang="en-US" dirty="0"/>
              <a:t>문제에 대해서 토론</a:t>
            </a:r>
            <a:endParaRPr lang="en-US" altLang="ko-KR" dirty="0"/>
          </a:p>
          <a:p>
            <a:r>
              <a:rPr lang="ko-KR" altLang="en-US" dirty="0"/>
              <a:t>특정 지역 </a:t>
            </a:r>
            <a:r>
              <a:rPr lang="en-US" altLang="ko-KR" dirty="0"/>
              <a:t>– </a:t>
            </a:r>
            <a:r>
              <a:rPr lang="ko-KR" altLang="en-US" dirty="0"/>
              <a:t>어려운 지역을 어떻게 커버하는가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샘플</a:t>
            </a:r>
            <a:r>
              <a:rPr lang="en-US" altLang="ko-KR" dirty="0"/>
              <a:t>, </a:t>
            </a:r>
            <a:r>
              <a:rPr lang="ko-KR" altLang="en-US" dirty="0"/>
              <a:t>개체가 달라지면 어떻게 되는가</a:t>
            </a:r>
            <a:r>
              <a:rPr lang="en-US" altLang="ko-KR" dirty="0"/>
              <a:t>? </a:t>
            </a:r>
            <a:r>
              <a:rPr lang="ko-KR" altLang="en-US" dirty="0"/>
              <a:t>비용문제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7205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표에서 각 셀에 대문자로 쓰는가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02. </a:t>
            </a:r>
            <a:r>
              <a:rPr lang="ko-KR" altLang="en-US" dirty="0"/>
              <a:t>게놈 크기 예측의 에러 범위</a:t>
            </a:r>
            <a:r>
              <a:rPr lang="en-US" altLang="ko-KR" dirty="0"/>
              <a:t>? </a:t>
            </a:r>
            <a:r>
              <a:rPr lang="ko-KR" altLang="en-US" dirty="0"/>
              <a:t>기존 논문</a:t>
            </a:r>
            <a:r>
              <a:rPr lang="en-US" altLang="ko-KR" dirty="0"/>
              <a:t>? </a:t>
            </a:r>
            <a:r>
              <a:rPr lang="ko-KR" altLang="en-US" dirty="0"/>
              <a:t>영향을 주는 조건은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03. wild-</a:t>
            </a:r>
            <a:r>
              <a:rPr lang="en-US" altLang="ko-KR" dirty="0" err="1"/>
              <a:t>ghana</a:t>
            </a:r>
            <a:r>
              <a:rPr lang="ko-KR" altLang="en-US" dirty="0"/>
              <a:t>가 </a:t>
            </a:r>
            <a:r>
              <a:rPr lang="en-US" altLang="ko-KR" dirty="0"/>
              <a:t>sch </a:t>
            </a:r>
            <a:r>
              <a:rPr lang="ko-KR" altLang="en-US" dirty="0"/>
              <a:t>자체 보다 더 높은 이유는</a:t>
            </a:r>
            <a:r>
              <a:rPr lang="en-US" altLang="ko-KR" dirty="0"/>
              <a:t>? </a:t>
            </a:r>
            <a:r>
              <a:rPr lang="ko-KR" altLang="en-US" dirty="0"/>
              <a:t>에러 범위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 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468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6593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질문 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; 3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종의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0583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표에서 각 셀에 대문자로 쓰는가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02. </a:t>
            </a:r>
            <a:r>
              <a:rPr lang="ko-KR" altLang="en-US" dirty="0"/>
              <a:t>게놈 크기 예측의 에러 범위</a:t>
            </a:r>
            <a:r>
              <a:rPr lang="en-US" altLang="ko-KR" dirty="0"/>
              <a:t>? </a:t>
            </a:r>
            <a:r>
              <a:rPr lang="ko-KR" altLang="en-US" dirty="0"/>
              <a:t>기존 논문</a:t>
            </a:r>
            <a:r>
              <a:rPr lang="en-US" altLang="ko-KR" dirty="0"/>
              <a:t>? </a:t>
            </a:r>
            <a:r>
              <a:rPr lang="ko-KR" altLang="en-US" dirty="0"/>
              <a:t>영향을 주는 조건은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03. wild-</a:t>
            </a:r>
            <a:r>
              <a:rPr lang="en-US" altLang="ko-KR" dirty="0" err="1"/>
              <a:t>ghana</a:t>
            </a:r>
            <a:r>
              <a:rPr lang="ko-KR" altLang="en-US" dirty="0"/>
              <a:t>가 </a:t>
            </a:r>
            <a:r>
              <a:rPr lang="en-US" altLang="ko-KR" dirty="0"/>
              <a:t>sch </a:t>
            </a:r>
            <a:r>
              <a:rPr lang="ko-KR" altLang="en-US" dirty="0"/>
              <a:t>자체 보다 더 높은 이유는</a:t>
            </a:r>
            <a:r>
              <a:rPr lang="en-US" altLang="ko-KR" dirty="0"/>
              <a:t>? </a:t>
            </a:r>
            <a:r>
              <a:rPr lang="ko-KR" altLang="en-US" dirty="0"/>
              <a:t>에러 범위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 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5498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질문 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; 3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종의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6205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표에서 각 셀에 대문자로 쓰는가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02. </a:t>
            </a:r>
            <a:r>
              <a:rPr lang="ko-KR" altLang="en-US" dirty="0"/>
              <a:t>게놈 크기 예측의 에러 범위</a:t>
            </a:r>
            <a:r>
              <a:rPr lang="en-US" altLang="ko-KR" dirty="0"/>
              <a:t>? </a:t>
            </a:r>
            <a:r>
              <a:rPr lang="ko-KR" altLang="en-US" dirty="0"/>
              <a:t>기존 논문</a:t>
            </a:r>
            <a:r>
              <a:rPr lang="en-US" altLang="ko-KR" dirty="0"/>
              <a:t>? </a:t>
            </a:r>
            <a:r>
              <a:rPr lang="ko-KR" altLang="en-US" dirty="0"/>
              <a:t>영향을 주는 조건은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03. wild-</a:t>
            </a:r>
            <a:r>
              <a:rPr lang="en-US" altLang="ko-KR" dirty="0" err="1"/>
              <a:t>ghana</a:t>
            </a:r>
            <a:r>
              <a:rPr lang="ko-KR" altLang="en-US" dirty="0"/>
              <a:t>가 </a:t>
            </a:r>
            <a:r>
              <a:rPr lang="en-US" altLang="ko-KR" dirty="0"/>
              <a:t>sch </a:t>
            </a:r>
            <a:r>
              <a:rPr lang="ko-KR" altLang="en-US" dirty="0"/>
              <a:t>자체 보다 더 높은 이유는</a:t>
            </a:r>
            <a:r>
              <a:rPr lang="en-US" altLang="ko-KR" dirty="0"/>
              <a:t>? </a:t>
            </a:r>
            <a:r>
              <a:rPr lang="ko-KR" altLang="en-US" dirty="0"/>
              <a:t>에러 범위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 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5681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표에서 각 셀에 대문자로 쓰는가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02. </a:t>
            </a:r>
            <a:r>
              <a:rPr lang="ko-KR" altLang="en-US" dirty="0"/>
              <a:t>게놈 크기 예측의 에러 범위</a:t>
            </a:r>
            <a:r>
              <a:rPr lang="en-US" altLang="ko-KR" dirty="0"/>
              <a:t>? </a:t>
            </a:r>
            <a:r>
              <a:rPr lang="ko-KR" altLang="en-US" dirty="0"/>
              <a:t>기존 논문</a:t>
            </a:r>
            <a:r>
              <a:rPr lang="en-US" altLang="ko-KR" dirty="0"/>
              <a:t>? </a:t>
            </a:r>
            <a:r>
              <a:rPr lang="ko-KR" altLang="en-US" dirty="0"/>
              <a:t>영향을 주는 조건은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03. wild-</a:t>
            </a:r>
            <a:r>
              <a:rPr lang="en-US" altLang="ko-KR" dirty="0" err="1"/>
              <a:t>ghana</a:t>
            </a:r>
            <a:r>
              <a:rPr lang="ko-KR" altLang="en-US" dirty="0"/>
              <a:t>가 </a:t>
            </a:r>
            <a:r>
              <a:rPr lang="en-US" altLang="ko-KR" dirty="0"/>
              <a:t>sch </a:t>
            </a:r>
            <a:r>
              <a:rPr lang="ko-KR" altLang="en-US" dirty="0"/>
              <a:t>자체 보다 더 높은 이유는</a:t>
            </a:r>
            <a:r>
              <a:rPr lang="en-US" altLang="ko-KR" dirty="0"/>
              <a:t>? </a:t>
            </a:r>
            <a:r>
              <a:rPr lang="ko-KR" altLang="en-US" dirty="0"/>
              <a:t>에러 범위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 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7401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3959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132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ko-KR" altLang="en-US" dirty="0"/>
              <a:t>같은 부위를 비교한 사진 필요</a:t>
            </a:r>
            <a:r>
              <a:rPr lang="en-US" altLang="ko-KR" dirty="0"/>
              <a:t>_ </a:t>
            </a:r>
            <a:r>
              <a:rPr lang="ko-KR" altLang="en-US" dirty="0"/>
              <a:t>포장에서 확인</a:t>
            </a:r>
            <a:endParaRPr lang="en-US" altLang="ko-KR" dirty="0"/>
          </a:p>
          <a:p>
            <a:pPr marL="0" marR="0" lvl="0" indent="0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금년도 온실에서 동일 조건 재배 후 비교</a:t>
            </a:r>
            <a:endParaRPr lang="en-US" altLang="ko-KR" dirty="0"/>
          </a:p>
          <a:p>
            <a:pPr marL="0" indent="0" algn="l" fontAlgn="ctr">
              <a:buNone/>
            </a:pPr>
            <a:r>
              <a:rPr lang="ko-KR" altLang="en-US" dirty="0"/>
              <a:t>내년도 포장에서 동일 조건 재배 후 비교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8454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5519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232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aseline="0" dirty="0"/>
              <a:t>S. </a:t>
            </a:r>
            <a:r>
              <a:rPr lang="en-US" altLang="ko-KR" baseline="0" dirty="0" err="1"/>
              <a:t>radiatum</a:t>
            </a:r>
            <a:r>
              <a:rPr lang="en-US" altLang="ko-KR" baseline="0" dirty="0"/>
              <a:t> ; 7.9171440, 2.3944300, </a:t>
            </a:r>
            <a:r>
              <a:rPr lang="en-US" altLang="ko-KR" dirty="0" err="1"/>
              <a:t>Dassa-Zoume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C. </a:t>
            </a:r>
            <a:r>
              <a:rPr lang="en-US" altLang="ko-KR" dirty="0" err="1"/>
              <a:t>sesamoides</a:t>
            </a:r>
            <a:r>
              <a:rPr lang="en-US" altLang="ko-KR" dirty="0"/>
              <a:t> ; 7.7902110, 2.2899240, Save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aseline="0" dirty="0"/>
              <a:t>국내 이동 </a:t>
            </a:r>
            <a:r>
              <a:rPr lang="en-US" altLang="ko-KR" baseline="0" dirty="0"/>
              <a:t>; </a:t>
            </a:r>
            <a:r>
              <a:rPr lang="ko-KR" altLang="en-US" baseline="0" dirty="0"/>
              <a:t>원래 어디 거주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얼마나 이동해서</a:t>
            </a:r>
            <a:r>
              <a:rPr lang="en-US" altLang="ko-KR" baseline="0" dirty="0"/>
              <a:t>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aseline="0" dirty="0"/>
              <a:t>비용 </a:t>
            </a:r>
            <a:r>
              <a:rPr lang="en-US" altLang="ko-KR" baseline="0" dirty="0"/>
              <a:t>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aseline="0" dirty="0"/>
              <a:t> - trip 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aseline="0" dirty="0"/>
              <a:t> - site -&gt; </a:t>
            </a:r>
            <a:r>
              <a:rPr lang="en-US" altLang="ko-KR" baseline="0" dirty="0" err="1"/>
              <a:t>Cotonue</a:t>
            </a:r>
            <a:r>
              <a:rPr lang="en-US" altLang="ko-KR" baseline="0" dirty="0"/>
              <a:t> ; 20,000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aseline="0" dirty="0"/>
              <a:t> - quarantine ; ~10,000</a:t>
            </a:r>
            <a:r>
              <a:rPr lang="ko-KR" altLang="en-US" baseline="0" dirty="0"/>
              <a:t>세파</a:t>
            </a:r>
            <a:endParaRPr lang="en-US" altLang="ko-KR" baseline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aseline="0" dirty="0"/>
              <a:t> - DHL ;  70,000</a:t>
            </a:r>
            <a:r>
              <a:rPr lang="ko-KR" altLang="en-US" baseline="0" dirty="0"/>
              <a:t>세파</a:t>
            </a:r>
            <a:endParaRPr lang="en-US" altLang="ko-KR" baseline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 err="1"/>
              <a:t>두번째</a:t>
            </a:r>
            <a:r>
              <a:rPr lang="ko-KR" altLang="en-US" dirty="0"/>
              <a:t> </a:t>
            </a:r>
            <a:r>
              <a:rPr lang="en-US" altLang="ko-KR" dirty="0"/>
              <a:t>; </a:t>
            </a:r>
            <a:r>
              <a:rPr lang="ko-KR" altLang="en-US" dirty="0" err="1"/>
              <a:t>검사비</a:t>
            </a:r>
            <a:r>
              <a:rPr lang="ko-KR" altLang="en-US" dirty="0"/>
              <a:t> </a:t>
            </a:r>
            <a:r>
              <a:rPr lang="en-US" altLang="ko-KR" dirty="0"/>
              <a:t>8500, </a:t>
            </a:r>
            <a:r>
              <a:rPr lang="ko-KR" altLang="en-US" dirty="0"/>
              <a:t>인지 </a:t>
            </a:r>
            <a:r>
              <a:rPr lang="en-US" altLang="ko-KR" dirty="0"/>
              <a:t>500, </a:t>
            </a:r>
            <a:r>
              <a:rPr lang="ko-KR" altLang="en-US" dirty="0" err="1"/>
              <a:t>수고비</a:t>
            </a:r>
            <a:r>
              <a:rPr lang="ko-KR" altLang="en-US" dirty="0"/>
              <a:t> </a:t>
            </a:r>
            <a:r>
              <a:rPr lang="en-US" altLang="ko-KR" dirty="0"/>
              <a:t>1000 = 10,000</a:t>
            </a:r>
            <a:r>
              <a:rPr lang="ko-KR" altLang="en-US" dirty="0"/>
              <a:t>세파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운송비 </a:t>
            </a:r>
            <a:r>
              <a:rPr lang="en-US" altLang="ko-KR" dirty="0"/>
              <a:t>; 40,000</a:t>
            </a:r>
            <a:r>
              <a:rPr lang="ko-KR" altLang="en-US" dirty="0"/>
              <a:t>세파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합 </a:t>
            </a:r>
            <a:r>
              <a:rPr lang="en-US" altLang="ko-KR" dirty="0"/>
              <a:t>; 50,000</a:t>
            </a:r>
            <a:r>
              <a:rPr lang="ko-KR" altLang="en-US" dirty="0"/>
              <a:t>세파 </a:t>
            </a:r>
            <a:r>
              <a:rPr lang="en-US" altLang="ko-KR" dirty="0"/>
              <a:t>= 10</a:t>
            </a:r>
            <a:r>
              <a:rPr lang="ko-KR" altLang="en-US" dirty="0"/>
              <a:t>만원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2019.10.4. </a:t>
            </a:r>
            <a:r>
              <a:rPr lang="en-US" altLang="ko-KR" dirty="0" err="1"/>
              <a:t>S.rad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2019.10.19.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10.2 first</a:t>
            </a:r>
            <a:r>
              <a:rPr lang="en-US" altLang="ko-KR" baseline="0" dirty="0"/>
              <a:t> contact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6593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표에서 각 셀에 대문자로 쓰는가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02. </a:t>
            </a:r>
            <a:r>
              <a:rPr lang="ko-KR" altLang="en-US" dirty="0"/>
              <a:t>게놈 크기 예측의 에러 범위</a:t>
            </a:r>
            <a:r>
              <a:rPr lang="en-US" altLang="ko-KR" dirty="0"/>
              <a:t>? </a:t>
            </a:r>
            <a:r>
              <a:rPr lang="ko-KR" altLang="en-US" dirty="0"/>
              <a:t>기존 논문</a:t>
            </a:r>
            <a:r>
              <a:rPr lang="en-US" altLang="ko-KR" dirty="0"/>
              <a:t>? </a:t>
            </a:r>
            <a:r>
              <a:rPr lang="ko-KR" altLang="en-US" dirty="0"/>
              <a:t>영향을 주는 조건은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03. wild-</a:t>
            </a:r>
            <a:r>
              <a:rPr lang="en-US" altLang="ko-KR" dirty="0" err="1"/>
              <a:t>ghana</a:t>
            </a:r>
            <a:r>
              <a:rPr lang="ko-KR" altLang="en-US" dirty="0"/>
              <a:t>가 </a:t>
            </a:r>
            <a:r>
              <a:rPr lang="en-US" altLang="ko-KR" dirty="0"/>
              <a:t>sch </a:t>
            </a:r>
            <a:r>
              <a:rPr lang="ko-KR" altLang="en-US" dirty="0"/>
              <a:t>자체 보다 더 높은 이유는</a:t>
            </a:r>
            <a:r>
              <a:rPr lang="en-US" altLang="ko-KR" dirty="0"/>
              <a:t>? </a:t>
            </a:r>
            <a:r>
              <a:rPr lang="ko-KR" altLang="en-US" dirty="0"/>
              <a:t>에러 범위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 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8910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표에서 각 셀에 대문자로 쓰는가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02. </a:t>
            </a:r>
            <a:r>
              <a:rPr lang="ko-KR" altLang="en-US" dirty="0"/>
              <a:t>게놈 크기 예측의 에러 범위</a:t>
            </a:r>
            <a:r>
              <a:rPr lang="en-US" altLang="ko-KR" dirty="0"/>
              <a:t>? </a:t>
            </a:r>
            <a:r>
              <a:rPr lang="ko-KR" altLang="en-US" dirty="0"/>
              <a:t>기존 논문</a:t>
            </a:r>
            <a:r>
              <a:rPr lang="en-US" altLang="ko-KR" dirty="0"/>
              <a:t>? </a:t>
            </a:r>
            <a:r>
              <a:rPr lang="ko-KR" altLang="en-US" dirty="0"/>
              <a:t>영향을 주는 조건은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03. wild-</a:t>
            </a:r>
            <a:r>
              <a:rPr lang="en-US" altLang="ko-KR" dirty="0" err="1"/>
              <a:t>ghana</a:t>
            </a:r>
            <a:r>
              <a:rPr lang="ko-KR" altLang="en-US" dirty="0"/>
              <a:t>가 </a:t>
            </a:r>
            <a:r>
              <a:rPr lang="en-US" altLang="ko-KR" dirty="0"/>
              <a:t>sch </a:t>
            </a:r>
            <a:r>
              <a:rPr lang="ko-KR" altLang="en-US" dirty="0"/>
              <a:t>자체 보다 더 높은 이유는</a:t>
            </a:r>
            <a:r>
              <a:rPr lang="en-US" altLang="ko-KR" dirty="0"/>
              <a:t>? </a:t>
            </a:r>
            <a:r>
              <a:rPr lang="ko-KR" altLang="en-US" dirty="0"/>
              <a:t>에러 범위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 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5682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표에서 각 셀에 대문자로 쓰는가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02. </a:t>
            </a:r>
            <a:r>
              <a:rPr lang="ko-KR" altLang="en-US" dirty="0"/>
              <a:t>게놈 크기 예측의 에러 범위</a:t>
            </a:r>
            <a:r>
              <a:rPr lang="en-US" altLang="ko-KR" dirty="0"/>
              <a:t>? </a:t>
            </a:r>
            <a:r>
              <a:rPr lang="ko-KR" altLang="en-US" dirty="0"/>
              <a:t>기존 논문</a:t>
            </a:r>
            <a:r>
              <a:rPr lang="en-US" altLang="ko-KR" dirty="0"/>
              <a:t>? </a:t>
            </a:r>
            <a:r>
              <a:rPr lang="ko-KR" altLang="en-US" dirty="0"/>
              <a:t>영향을 주는 조건은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03. wild-</a:t>
            </a:r>
            <a:r>
              <a:rPr lang="en-US" altLang="ko-KR" dirty="0" err="1"/>
              <a:t>ghana</a:t>
            </a:r>
            <a:r>
              <a:rPr lang="ko-KR" altLang="en-US" dirty="0"/>
              <a:t>가 </a:t>
            </a:r>
            <a:r>
              <a:rPr lang="en-US" altLang="ko-KR" dirty="0"/>
              <a:t>sch </a:t>
            </a:r>
            <a:r>
              <a:rPr lang="ko-KR" altLang="en-US" dirty="0"/>
              <a:t>자체 보다 더 높은 이유는</a:t>
            </a:r>
            <a:r>
              <a:rPr lang="en-US" altLang="ko-KR" dirty="0"/>
              <a:t>? </a:t>
            </a:r>
            <a:r>
              <a:rPr lang="ko-KR" altLang="en-US" dirty="0"/>
              <a:t>에러 범위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 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397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ko-KR" altLang="en-US" dirty="0"/>
              <a:t>종자 여러 개 사진이 필요할까</a:t>
            </a:r>
            <a:r>
              <a:rPr lang="en-US" altLang="ko-KR" dirty="0"/>
              <a:t>?</a:t>
            </a:r>
          </a:p>
          <a:p>
            <a:pPr marL="0" indent="0" algn="l" fontAlgn="ctr">
              <a:buNone/>
            </a:pPr>
            <a:r>
              <a:rPr lang="ko-KR" altLang="en-US" dirty="0"/>
              <a:t>종자 사진에 </a:t>
            </a:r>
            <a:r>
              <a:rPr lang="en-US" altLang="ko-KR" dirty="0"/>
              <a:t>_ </a:t>
            </a:r>
            <a:r>
              <a:rPr lang="ko-KR" altLang="en-US" dirty="0"/>
              <a:t>같은 밝기로 찍어야 한다</a:t>
            </a:r>
            <a:r>
              <a:rPr lang="en-US" altLang="ko-KR" dirty="0"/>
              <a:t>.</a:t>
            </a:r>
          </a:p>
          <a:p>
            <a:pPr marL="0" indent="0" algn="l" fontAlgn="ctr">
              <a:buNone/>
            </a:pPr>
            <a:r>
              <a:rPr lang="ko-KR" altLang="en-US" dirty="0" err="1"/>
              <a:t>스캐일</a:t>
            </a:r>
            <a:r>
              <a:rPr lang="ko-KR" altLang="en-US" dirty="0"/>
              <a:t> 바를 넣어야 한다</a:t>
            </a:r>
            <a:r>
              <a:rPr lang="en-US" altLang="ko-KR"/>
              <a:t>.</a:t>
            </a:r>
          </a:p>
          <a:p>
            <a:pPr marL="0" indent="0" algn="l" fontAlgn="ctr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7114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크기를 통일할 필요가 있음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자를 이용해서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.</a:t>
            </a:r>
          </a:p>
          <a:p>
            <a:pPr marL="0" indent="0" algn="l" fontAlgn="ctr">
              <a:buNone/>
            </a:pP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꼬투리는 파란색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,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벌어진 것 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2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가지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7114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 fontAlgn="ctr">
              <a:buAutoNum type="arabicPeriod"/>
            </a:pP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자원 내에서 중요하게 생각하는 </a:t>
            </a:r>
            <a:r>
              <a:rPr lang="ko-KR" altLang="en-US" sz="1200" u="none" strike="noStrike" dirty="0" err="1">
                <a:solidFill>
                  <a:srgbClr val="FF0000"/>
                </a:solidFill>
                <a:effectLst/>
              </a:rPr>
              <a:t>팩터는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 크기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, </a:t>
            </a:r>
            <a:r>
              <a:rPr lang="ko-KR" altLang="en-US" sz="1200" u="none" strike="noStrike" dirty="0" err="1">
                <a:solidFill>
                  <a:srgbClr val="FF0000"/>
                </a:solidFill>
                <a:effectLst/>
              </a:rPr>
              <a:t>옆액당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ko-KR" altLang="en-US" sz="1200" u="none" strike="noStrike" dirty="0" err="1">
                <a:solidFill>
                  <a:srgbClr val="FF0000"/>
                </a:solidFill>
                <a:effectLst/>
              </a:rPr>
              <a:t>삭수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,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꼬투리 모양 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… </a:t>
            </a:r>
          </a:p>
          <a:p>
            <a:pPr marL="228600" indent="-228600" algn="l" fontAlgn="ctr">
              <a:buAutoNum type="arabicPeriod"/>
            </a:pP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꼬투리 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6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모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, 8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모 등에서는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0475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en-US" altLang="ko-KR" dirty="0"/>
              <a:t>Other </a:t>
            </a:r>
            <a:r>
              <a:rPr lang="en-US" altLang="ko-KR"/>
              <a:t>indicum cultivars?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56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en-US" altLang="ko-KR" dirty="0"/>
              <a:t>Other </a:t>
            </a:r>
            <a:r>
              <a:rPr lang="en-US" altLang="ko-KR"/>
              <a:t>indicum cultivars?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0335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표에서 각 셀에 대문자로 쓰는가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02. </a:t>
            </a:r>
            <a:r>
              <a:rPr lang="ko-KR" altLang="en-US" dirty="0"/>
              <a:t>게놈 크기 예측의 에러 범위</a:t>
            </a:r>
            <a:r>
              <a:rPr lang="en-US" altLang="ko-KR" dirty="0"/>
              <a:t>? </a:t>
            </a:r>
            <a:r>
              <a:rPr lang="ko-KR" altLang="en-US" dirty="0"/>
              <a:t>기존 논문</a:t>
            </a:r>
            <a:r>
              <a:rPr lang="en-US" altLang="ko-KR" dirty="0"/>
              <a:t>? </a:t>
            </a:r>
            <a:r>
              <a:rPr lang="ko-KR" altLang="en-US" dirty="0"/>
              <a:t>영향을 주는 조건은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03. wild-</a:t>
            </a:r>
            <a:r>
              <a:rPr lang="en-US" altLang="ko-KR" dirty="0" err="1"/>
              <a:t>ghana</a:t>
            </a:r>
            <a:r>
              <a:rPr lang="ko-KR" altLang="en-US" dirty="0"/>
              <a:t>가 </a:t>
            </a:r>
            <a:r>
              <a:rPr lang="en-US" altLang="ko-KR" dirty="0"/>
              <a:t>sch </a:t>
            </a:r>
            <a:r>
              <a:rPr lang="ko-KR" altLang="en-US" dirty="0"/>
              <a:t>자체 보다 더 높은 이유는</a:t>
            </a:r>
            <a:r>
              <a:rPr lang="en-US" altLang="ko-KR" dirty="0"/>
              <a:t>? </a:t>
            </a:r>
            <a:r>
              <a:rPr lang="ko-KR" altLang="en-US" dirty="0"/>
              <a:t>에러 범위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 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2721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꽃 추가할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346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6593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3469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3469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3469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여러사진</a:t>
            </a:r>
            <a:r>
              <a:rPr lang="ko-KR" altLang="en-US" dirty="0"/>
              <a:t> </a:t>
            </a:r>
            <a:r>
              <a:rPr lang="ko-KR" altLang="en-US" dirty="0" err="1"/>
              <a:t>머징하고</a:t>
            </a:r>
            <a:r>
              <a:rPr lang="ko-KR" altLang="en-US" dirty="0"/>
              <a:t> 크기 바를 지정</a:t>
            </a:r>
            <a:endParaRPr lang="en-US" altLang="ko-KR" dirty="0"/>
          </a:p>
          <a:p>
            <a:r>
              <a:rPr lang="ko-KR" altLang="en-US" dirty="0"/>
              <a:t>여러 타입의 종자를 한 장에 놓고 찍어서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2215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표에서 각 셀에 대문자로 쓰는가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02. </a:t>
            </a:r>
            <a:r>
              <a:rPr lang="ko-KR" altLang="en-US" dirty="0"/>
              <a:t>게놈 크기 예측의 에러 범위</a:t>
            </a:r>
            <a:r>
              <a:rPr lang="en-US" altLang="ko-KR" dirty="0"/>
              <a:t>? </a:t>
            </a:r>
            <a:r>
              <a:rPr lang="ko-KR" altLang="en-US" dirty="0"/>
              <a:t>기존 논문</a:t>
            </a:r>
            <a:r>
              <a:rPr lang="en-US" altLang="ko-KR" dirty="0"/>
              <a:t>? </a:t>
            </a:r>
            <a:r>
              <a:rPr lang="ko-KR" altLang="en-US" dirty="0"/>
              <a:t>영향을 주는 조건은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03. wild-</a:t>
            </a:r>
            <a:r>
              <a:rPr lang="en-US" altLang="ko-KR" dirty="0" err="1"/>
              <a:t>ghana</a:t>
            </a:r>
            <a:r>
              <a:rPr lang="ko-KR" altLang="en-US" dirty="0"/>
              <a:t>가 </a:t>
            </a:r>
            <a:r>
              <a:rPr lang="en-US" altLang="ko-KR" dirty="0"/>
              <a:t>sch </a:t>
            </a:r>
            <a:r>
              <a:rPr lang="ko-KR" altLang="en-US" dirty="0"/>
              <a:t>자체 보다 더 높은 이유는</a:t>
            </a:r>
            <a:r>
              <a:rPr lang="en-US" altLang="ko-KR" dirty="0"/>
              <a:t>? </a:t>
            </a:r>
            <a:r>
              <a:rPr lang="ko-KR" altLang="en-US" dirty="0"/>
              <a:t>에러 범위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 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0511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여러사진</a:t>
            </a:r>
            <a:r>
              <a:rPr lang="ko-KR" altLang="en-US" dirty="0"/>
              <a:t> </a:t>
            </a:r>
            <a:r>
              <a:rPr lang="ko-KR" altLang="en-US" dirty="0" err="1"/>
              <a:t>머징하고</a:t>
            </a:r>
            <a:r>
              <a:rPr lang="ko-KR" altLang="en-US" dirty="0"/>
              <a:t> 크기 바를 지정</a:t>
            </a:r>
            <a:endParaRPr lang="en-US" altLang="ko-KR" dirty="0"/>
          </a:p>
          <a:p>
            <a:r>
              <a:rPr lang="ko-KR" altLang="en-US" dirty="0"/>
              <a:t>여러 타입의 종자를 한 장에 놓고 찍어서 비교</a:t>
            </a:r>
            <a:endParaRPr lang="en-US" altLang="ko-KR" dirty="0"/>
          </a:p>
          <a:p>
            <a:r>
              <a:rPr lang="ko-KR" altLang="en-US" dirty="0"/>
              <a:t>종</a:t>
            </a:r>
            <a:r>
              <a:rPr lang="en-US" altLang="ko-KR" dirty="0"/>
              <a:t> identification</a:t>
            </a:r>
            <a:r>
              <a:rPr lang="ko-KR" altLang="en-US" dirty="0"/>
              <a:t>을 어떻게 했는가를 설명하는 슬라이드 </a:t>
            </a:r>
            <a:r>
              <a:rPr lang="en-US" altLang="ko-KR" dirty="0"/>
              <a:t>; </a:t>
            </a:r>
            <a:r>
              <a:rPr lang="ko-KR" altLang="en-US" dirty="0"/>
              <a:t>기존 문헌</a:t>
            </a:r>
            <a:r>
              <a:rPr lang="en-US" altLang="ko-KR" dirty="0"/>
              <a:t>, </a:t>
            </a:r>
            <a:r>
              <a:rPr lang="ko-KR" altLang="en-US" dirty="0"/>
              <a:t>매칭 정보</a:t>
            </a:r>
            <a:r>
              <a:rPr lang="en-US" altLang="ko-KR" dirty="0"/>
              <a:t>, </a:t>
            </a:r>
            <a:r>
              <a:rPr lang="ko-KR" altLang="en-US" dirty="0"/>
              <a:t>판단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442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여러사진</a:t>
            </a:r>
            <a:r>
              <a:rPr lang="ko-KR" altLang="en-US" dirty="0"/>
              <a:t> </a:t>
            </a:r>
            <a:r>
              <a:rPr lang="ko-KR" altLang="en-US" dirty="0" err="1"/>
              <a:t>머징하고</a:t>
            </a:r>
            <a:r>
              <a:rPr lang="ko-KR" altLang="en-US" dirty="0"/>
              <a:t> 크기 바를 지정</a:t>
            </a:r>
            <a:endParaRPr lang="en-US" altLang="ko-KR" dirty="0"/>
          </a:p>
          <a:p>
            <a:r>
              <a:rPr lang="ko-KR" altLang="en-US" dirty="0"/>
              <a:t>여러 타입의 종자를 한 장에 놓고 찍어서 비교</a:t>
            </a:r>
            <a:endParaRPr lang="en-US" altLang="ko-KR" dirty="0"/>
          </a:p>
          <a:p>
            <a:r>
              <a:rPr lang="ko-KR" altLang="en-US" dirty="0"/>
              <a:t>종</a:t>
            </a:r>
            <a:r>
              <a:rPr lang="en-US" altLang="ko-KR" dirty="0"/>
              <a:t> identification</a:t>
            </a:r>
            <a:r>
              <a:rPr lang="ko-KR" altLang="en-US" dirty="0"/>
              <a:t>을 어떻게 했는가를 설명하는 슬라이드 </a:t>
            </a:r>
            <a:r>
              <a:rPr lang="en-US" altLang="ko-KR" dirty="0"/>
              <a:t>; </a:t>
            </a:r>
            <a:r>
              <a:rPr lang="ko-KR" altLang="en-US" dirty="0"/>
              <a:t>기존 문헌</a:t>
            </a:r>
            <a:r>
              <a:rPr lang="en-US" altLang="ko-KR" dirty="0"/>
              <a:t>, </a:t>
            </a:r>
            <a:r>
              <a:rPr lang="ko-KR" altLang="en-US" dirty="0"/>
              <a:t>매칭 정보</a:t>
            </a:r>
            <a:r>
              <a:rPr lang="en-US" altLang="ko-KR" dirty="0"/>
              <a:t>, </a:t>
            </a:r>
            <a:r>
              <a:rPr lang="ko-KR" altLang="en-US" dirty="0"/>
              <a:t>판단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7396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여러사진</a:t>
            </a:r>
            <a:r>
              <a:rPr lang="ko-KR" altLang="en-US" dirty="0"/>
              <a:t> </a:t>
            </a:r>
            <a:r>
              <a:rPr lang="ko-KR" altLang="en-US" dirty="0" err="1"/>
              <a:t>머징하고</a:t>
            </a:r>
            <a:r>
              <a:rPr lang="ko-KR" altLang="en-US" dirty="0"/>
              <a:t> 크기 바를 지정</a:t>
            </a:r>
            <a:endParaRPr lang="en-US" altLang="ko-KR" dirty="0"/>
          </a:p>
          <a:p>
            <a:r>
              <a:rPr lang="ko-KR" altLang="en-US" dirty="0"/>
              <a:t>여러 타입의 종자를 한 장에 놓고 찍어서 비교</a:t>
            </a:r>
            <a:endParaRPr lang="en-US" altLang="ko-KR" dirty="0"/>
          </a:p>
          <a:p>
            <a:r>
              <a:rPr lang="ko-KR" altLang="en-US" dirty="0"/>
              <a:t>종</a:t>
            </a:r>
            <a:r>
              <a:rPr lang="en-US" altLang="ko-KR" dirty="0"/>
              <a:t> identification</a:t>
            </a:r>
            <a:r>
              <a:rPr lang="ko-KR" altLang="en-US" dirty="0"/>
              <a:t>을 어떻게 했는가를 설명하는 슬라이드 </a:t>
            </a:r>
            <a:r>
              <a:rPr lang="en-US" altLang="ko-KR" dirty="0"/>
              <a:t>; </a:t>
            </a:r>
            <a:r>
              <a:rPr lang="ko-KR" altLang="en-US" dirty="0"/>
              <a:t>기존 문헌</a:t>
            </a:r>
            <a:r>
              <a:rPr lang="en-US" altLang="ko-KR" dirty="0"/>
              <a:t>, </a:t>
            </a:r>
            <a:r>
              <a:rPr lang="ko-KR" altLang="en-US" dirty="0"/>
              <a:t>매칭 정보</a:t>
            </a:r>
            <a:r>
              <a:rPr lang="en-US" altLang="ko-KR" dirty="0"/>
              <a:t>, </a:t>
            </a:r>
            <a:r>
              <a:rPr lang="ko-KR" altLang="en-US" dirty="0"/>
              <a:t>판단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56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여러사진</a:t>
            </a:r>
            <a:r>
              <a:rPr lang="ko-KR" altLang="en-US" dirty="0"/>
              <a:t> </a:t>
            </a:r>
            <a:r>
              <a:rPr lang="ko-KR" altLang="en-US" dirty="0" err="1"/>
              <a:t>머징하고</a:t>
            </a:r>
            <a:r>
              <a:rPr lang="ko-KR" altLang="en-US" dirty="0"/>
              <a:t> 크기 바를 지정</a:t>
            </a:r>
            <a:endParaRPr lang="en-US" altLang="ko-KR" dirty="0"/>
          </a:p>
          <a:p>
            <a:r>
              <a:rPr lang="ko-KR" altLang="en-US" dirty="0"/>
              <a:t>여러 타입의 종자를 한 장에 놓고 찍어서 비교</a:t>
            </a:r>
            <a:endParaRPr lang="en-US" altLang="ko-KR" dirty="0"/>
          </a:p>
          <a:p>
            <a:r>
              <a:rPr lang="ko-KR" altLang="en-US" dirty="0"/>
              <a:t>종</a:t>
            </a:r>
            <a:r>
              <a:rPr lang="en-US" altLang="ko-KR" dirty="0"/>
              <a:t> identification</a:t>
            </a:r>
            <a:r>
              <a:rPr lang="ko-KR" altLang="en-US" dirty="0"/>
              <a:t>을 어떻게 했는가를 설명하는 슬라이드 </a:t>
            </a:r>
            <a:r>
              <a:rPr lang="en-US" altLang="ko-KR" dirty="0"/>
              <a:t>; </a:t>
            </a:r>
            <a:r>
              <a:rPr lang="ko-KR" altLang="en-US" dirty="0"/>
              <a:t>기존 문헌</a:t>
            </a:r>
            <a:r>
              <a:rPr lang="en-US" altLang="ko-KR" dirty="0"/>
              <a:t>, </a:t>
            </a:r>
            <a:r>
              <a:rPr lang="ko-KR" altLang="en-US" dirty="0"/>
              <a:t>매칭 정보</a:t>
            </a:r>
            <a:r>
              <a:rPr lang="en-US" altLang="ko-KR" dirty="0"/>
              <a:t>, </a:t>
            </a:r>
            <a:r>
              <a:rPr lang="ko-KR" altLang="en-US" dirty="0"/>
              <a:t>판단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9215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여러사진</a:t>
            </a:r>
            <a:r>
              <a:rPr lang="ko-KR" altLang="en-US" dirty="0"/>
              <a:t> </a:t>
            </a:r>
            <a:r>
              <a:rPr lang="ko-KR" altLang="en-US" dirty="0" err="1"/>
              <a:t>머징하고</a:t>
            </a:r>
            <a:r>
              <a:rPr lang="ko-KR" altLang="en-US" dirty="0"/>
              <a:t> 크기 바를 지정</a:t>
            </a:r>
            <a:endParaRPr lang="en-US" altLang="ko-KR" dirty="0"/>
          </a:p>
          <a:p>
            <a:r>
              <a:rPr lang="ko-KR" altLang="en-US" dirty="0"/>
              <a:t>여러 타입의 종자를 한 장에 놓고 찍어서 비교</a:t>
            </a:r>
            <a:endParaRPr lang="en-US" altLang="ko-KR" dirty="0"/>
          </a:p>
          <a:p>
            <a:r>
              <a:rPr lang="ko-KR" altLang="en-US" dirty="0"/>
              <a:t>종</a:t>
            </a:r>
            <a:r>
              <a:rPr lang="en-US" altLang="ko-KR" dirty="0"/>
              <a:t> identification</a:t>
            </a:r>
            <a:r>
              <a:rPr lang="ko-KR" altLang="en-US" dirty="0"/>
              <a:t>을 어떻게 했는가를 설명하는 슬라이드 </a:t>
            </a:r>
            <a:r>
              <a:rPr lang="en-US" altLang="ko-KR" dirty="0"/>
              <a:t>; </a:t>
            </a:r>
            <a:r>
              <a:rPr lang="ko-KR" altLang="en-US" dirty="0"/>
              <a:t>기존 문헌</a:t>
            </a:r>
            <a:r>
              <a:rPr lang="en-US" altLang="ko-KR" dirty="0"/>
              <a:t>, </a:t>
            </a:r>
            <a:r>
              <a:rPr lang="ko-KR" altLang="en-US" dirty="0"/>
              <a:t>매칭 정보</a:t>
            </a:r>
            <a:r>
              <a:rPr lang="en-US" altLang="ko-KR" dirty="0"/>
              <a:t>, </a:t>
            </a:r>
            <a:r>
              <a:rPr lang="ko-KR" altLang="en-US" dirty="0"/>
              <a:t>판단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http://www.kyffhauser.com/Plants1/Sesamum_capense/Index.htm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698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baseline="0" dirty="0"/>
              <a:t>01. GPS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baseline="0" dirty="0"/>
              <a:t>  </a:t>
            </a:r>
            <a:r>
              <a:rPr lang="en-US" altLang="ko-KR" baseline="0" dirty="0"/>
              <a:t>- S. </a:t>
            </a:r>
            <a:r>
              <a:rPr lang="en-US" altLang="ko-KR" baseline="0" dirty="0" err="1"/>
              <a:t>radiatum</a:t>
            </a:r>
            <a:r>
              <a:rPr lang="en-US" altLang="ko-KR" baseline="0" dirty="0"/>
              <a:t> ; 7.9171440, 2.3944300, </a:t>
            </a:r>
            <a:r>
              <a:rPr lang="en-US" altLang="ko-KR" dirty="0" err="1"/>
              <a:t>Dassa-Zoume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  </a:t>
            </a:r>
            <a:r>
              <a:rPr lang="en-US" altLang="ko-KR" dirty="0"/>
              <a:t>- C. </a:t>
            </a:r>
            <a:r>
              <a:rPr lang="en-US" altLang="ko-KR" dirty="0" err="1"/>
              <a:t>sesamoides</a:t>
            </a:r>
            <a:r>
              <a:rPr lang="en-US" altLang="ko-KR" dirty="0"/>
              <a:t> ; 7.7902110, 2.2899240, Save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02. </a:t>
            </a:r>
            <a:r>
              <a:rPr lang="ko-KR" altLang="en-US" dirty="0"/>
              <a:t>수집일</a:t>
            </a:r>
            <a:r>
              <a:rPr lang="en-US" altLang="ko-KR" dirty="0"/>
              <a:t>  </a:t>
            </a:r>
          </a:p>
          <a:p>
            <a: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 - 2019.10.2. first</a:t>
            </a:r>
            <a:r>
              <a:rPr lang="en-US" altLang="ko-KR" baseline="0" dirty="0"/>
              <a:t> contact</a:t>
            </a:r>
            <a:endParaRPr lang="ko-KR" altLang="en-US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 - 2019.10.4. discover</a:t>
            </a:r>
            <a:r>
              <a:rPr lang="ko-KR" altLang="en-US" dirty="0"/>
              <a:t> </a:t>
            </a:r>
            <a:r>
              <a:rPr lang="en-US" altLang="ko-KR" dirty="0"/>
              <a:t>S. </a:t>
            </a:r>
            <a:r>
              <a:rPr lang="en-US" altLang="ko-KR" dirty="0" err="1"/>
              <a:t>radiatum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 - 2019.10.19. </a:t>
            </a:r>
            <a:r>
              <a:rPr lang="en-US" altLang="ko-KR" dirty="0" err="1"/>
              <a:t>discosver</a:t>
            </a:r>
            <a:r>
              <a:rPr lang="en-US" altLang="ko-KR" baseline="0" dirty="0"/>
              <a:t> C. </a:t>
            </a:r>
            <a:r>
              <a:rPr lang="en-US" altLang="ko-KR" baseline="0" dirty="0" err="1"/>
              <a:t>sesamoides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 - 1</a:t>
            </a:r>
            <a:r>
              <a:rPr lang="ko-KR" altLang="en-US" dirty="0"/>
              <a:t>차 </a:t>
            </a:r>
            <a:r>
              <a:rPr lang="en-US" altLang="ko-KR" dirty="0"/>
              <a:t>DHL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 -</a:t>
            </a:r>
            <a:r>
              <a:rPr lang="en-US" altLang="ko-KR" baseline="0" dirty="0"/>
              <a:t> 2</a:t>
            </a:r>
            <a:r>
              <a:rPr lang="ko-KR" altLang="en-US" baseline="0" dirty="0"/>
              <a:t>차 </a:t>
            </a:r>
            <a:r>
              <a:rPr lang="en-US" altLang="ko-KR" baseline="0" dirty="0"/>
              <a:t>DHL ; 20.05.26 ~ 28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baseline="0" dirty="0"/>
              <a:t>03. </a:t>
            </a:r>
            <a:r>
              <a:rPr lang="ko-KR" altLang="en-US" baseline="0" dirty="0"/>
              <a:t>비용</a:t>
            </a:r>
            <a:endParaRPr lang="en-US" altLang="ko-KR" baseline="0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baseline="0" dirty="0"/>
              <a:t> </a:t>
            </a:r>
            <a:r>
              <a:rPr lang="ko-KR" altLang="en-US" baseline="0" dirty="0" err="1"/>
              <a:t>ㅇ</a:t>
            </a:r>
            <a:r>
              <a:rPr lang="ko-KR" altLang="en-US" baseline="0" dirty="0"/>
              <a:t> </a:t>
            </a:r>
            <a:r>
              <a:rPr lang="en-US" altLang="ko-KR" baseline="0" dirty="0"/>
              <a:t>1</a:t>
            </a:r>
            <a:r>
              <a:rPr lang="ko-KR" altLang="en-US" baseline="0" dirty="0"/>
              <a:t>차 </a:t>
            </a:r>
            <a:r>
              <a:rPr lang="en-US" altLang="ko-KR" baseline="0" dirty="0"/>
              <a:t>; 100,000</a:t>
            </a:r>
            <a:r>
              <a:rPr lang="ko-KR" altLang="en-US" baseline="0" dirty="0"/>
              <a:t>세파 </a:t>
            </a:r>
            <a:r>
              <a:rPr lang="en-US" altLang="ko-KR" baseline="0" dirty="0"/>
              <a:t>= 20</a:t>
            </a:r>
            <a:r>
              <a:rPr lang="ko-KR" altLang="en-US" baseline="0" dirty="0"/>
              <a:t>만원</a:t>
            </a:r>
            <a:endParaRPr lang="en-US" altLang="ko-KR" baseline="0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baseline="0" dirty="0"/>
              <a:t>    - </a:t>
            </a:r>
            <a:r>
              <a:rPr lang="ko-KR" altLang="en-US" baseline="0" dirty="0"/>
              <a:t>수집</a:t>
            </a:r>
            <a:r>
              <a:rPr lang="en-US" altLang="ko-KR" baseline="0" dirty="0"/>
              <a:t>, </a:t>
            </a:r>
            <a:r>
              <a:rPr lang="ko-KR" altLang="en-US" baseline="0" dirty="0"/>
              <a:t>국내이동 </a:t>
            </a:r>
            <a:r>
              <a:rPr lang="en-US" altLang="ko-KR" baseline="0" dirty="0"/>
              <a:t>; 20,000</a:t>
            </a:r>
            <a:r>
              <a:rPr lang="ko-KR" altLang="en-US" baseline="0" dirty="0"/>
              <a:t>세파</a:t>
            </a:r>
            <a:endParaRPr lang="en-US" altLang="ko-KR" baseline="0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baseline="0" dirty="0"/>
              <a:t>    - </a:t>
            </a:r>
            <a:r>
              <a:rPr lang="ko-KR" altLang="en-US" baseline="0" dirty="0"/>
              <a:t>검역</a:t>
            </a:r>
            <a:r>
              <a:rPr lang="en-US" altLang="ko-KR" baseline="0" dirty="0"/>
              <a:t> ; 10,000</a:t>
            </a:r>
            <a:r>
              <a:rPr lang="ko-KR" altLang="en-US" baseline="0" dirty="0"/>
              <a:t>세파</a:t>
            </a:r>
            <a:endParaRPr lang="en-US" altLang="ko-KR" baseline="0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baseline="0" dirty="0"/>
              <a:t>    - DHL ;  70,000</a:t>
            </a:r>
            <a:r>
              <a:rPr lang="ko-KR" altLang="en-US" baseline="0" dirty="0"/>
              <a:t>세파</a:t>
            </a:r>
            <a:endParaRPr lang="en-US" altLang="ko-KR" baseline="0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baseline="0" dirty="0"/>
              <a:t> </a:t>
            </a:r>
            <a:r>
              <a:rPr lang="ko-KR" altLang="en-US" baseline="0" dirty="0" err="1"/>
              <a:t>ㅇ</a:t>
            </a:r>
            <a:r>
              <a:rPr lang="ko-KR" altLang="en-US" baseline="0" dirty="0"/>
              <a:t> </a:t>
            </a:r>
            <a:r>
              <a:rPr lang="en-US" altLang="ko-KR" baseline="0" dirty="0"/>
              <a:t>2</a:t>
            </a:r>
            <a:r>
              <a:rPr lang="ko-KR" altLang="en-US" baseline="0" dirty="0"/>
              <a:t>차 </a:t>
            </a:r>
            <a:r>
              <a:rPr lang="en-US" altLang="ko-KR" baseline="0" dirty="0"/>
              <a:t>; 50,000</a:t>
            </a:r>
            <a:r>
              <a:rPr lang="ko-KR" altLang="en-US" baseline="0" dirty="0"/>
              <a:t>세파 </a:t>
            </a:r>
            <a:r>
              <a:rPr lang="en-US" altLang="ko-KR" baseline="0" dirty="0"/>
              <a:t>= 10</a:t>
            </a:r>
            <a:r>
              <a:rPr lang="ko-KR" altLang="en-US" baseline="0" dirty="0"/>
              <a:t>만원</a:t>
            </a:r>
            <a:endParaRPr lang="en-US" altLang="ko-KR" baseline="0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baseline="0" dirty="0"/>
              <a:t>    - </a:t>
            </a:r>
            <a:r>
              <a:rPr lang="ko-KR" altLang="en-US" baseline="0" dirty="0"/>
              <a:t>검역 </a:t>
            </a:r>
            <a:r>
              <a:rPr lang="en-US" altLang="ko-KR" baseline="0" dirty="0"/>
              <a:t>; 10,000</a:t>
            </a:r>
            <a:r>
              <a:rPr lang="ko-KR" altLang="en-US" baseline="0" dirty="0"/>
              <a:t>세파 </a:t>
            </a:r>
            <a:r>
              <a:rPr lang="en-US" altLang="ko-KR" baseline="0" dirty="0"/>
              <a:t>(</a:t>
            </a:r>
            <a:r>
              <a:rPr lang="ko-KR" altLang="en-US" dirty="0" err="1"/>
              <a:t>검사비</a:t>
            </a:r>
            <a:r>
              <a:rPr lang="ko-KR" altLang="en-US" dirty="0"/>
              <a:t> </a:t>
            </a:r>
            <a:r>
              <a:rPr lang="en-US" altLang="ko-KR" dirty="0"/>
              <a:t>8500, </a:t>
            </a:r>
            <a:r>
              <a:rPr lang="ko-KR" altLang="en-US" dirty="0"/>
              <a:t>인지 </a:t>
            </a:r>
            <a:r>
              <a:rPr lang="en-US" altLang="ko-KR" dirty="0"/>
              <a:t>500, </a:t>
            </a:r>
            <a:r>
              <a:rPr lang="ko-KR" altLang="en-US" dirty="0" err="1"/>
              <a:t>수고비</a:t>
            </a:r>
            <a:r>
              <a:rPr lang="ko-KR" altLang="en-US" dirty="0"/>
              <a:t> </a:t>
            </a:r>
            <a:r>
              <a:rPr lang="en-US" altLang="ko-KR" dirty="0"/>
              <a:t>1,000)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    - DHL ; 40,000</a:t>
            </a:r>
            <a:r>
              <a:rPr lang="ko-KR" altLang="en-US" dirty="0"/>
              <a:t>세파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6593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http://www.kyffhauser.com/Plants1/Sesamum_triphyllum_var_triphyllum/Image6.htm</a:t>
            </a:r>
          </a:p>
          <a:p>
            <a:endParaRPr lang="en-US" altLang="ko-KR" dirty="0"/>
          </a:p>
          <a:p>
            <a:r>
              <a:rPr lang="en-US" altLang="ko-KR" dirty="0" err="1"/>
              <a:t>Alatum</a:t>
            </a:r>
            <a:r>
              <a:rPr lang="en-US" altLang="ko-KR" dirty="0"/>
              <a:t> </a:t>
            </a:r>
            <a:r>
              <a:rPr lang="ko-KR" altLang="en-US" dirty="0"/>
              <a:t>처럼 생겼다</a:t>
            </a:r>
            <a:r>
              <a:rPr lang="en-US" altLang="ko-KR" dirty="0"/>
              <a:t>. </a:t>
            </a:r>
            <a:r>
              <a:rPr lang="ko-KR" altLang="en-US" dirty="0"/>
              <a:t>발아시킨 다음 잎</a:t>
            </a:r>
            <a:r>
              <a:rPr lang="en-US" altLang="ko-KR" dirty="0"/>
              <a:t>, </a:t>
            </a:r>
            <a:r>
              <a:rPr lang="ko-KR" altLang="en-US" dirty="0"/>
              <a:t>꽃</a:t>
            </a:r>
            <a:r>
              <a:rPr lang="en-US" altLang="ko-KR" dirty="0"/>
              <a:t>, </a:t>
            </a:r>
            <a:r>
              <a:rPr lang="ko-KR" altLang="en-US" dirty="0" err="1"/>
              <a:t>코투리</a:t>
            </a:r>
            <a:r>
              <a:rPr lang="ko-KR" altLang="en-US" dirty="0"/>
              <a:t> 모양</a:t>
            </a:r>
            <a:r>
              <a:rPr lang="en-US" altLang="ko-KR" dirty="0"/>
              <a:t>, </a:t>
            </a:r>
            <a:r>
              <a:rPr lang="ko-KR" altLang="en-US" dirty="0"/>
              <a:t>종자 모양을 확인하면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354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ko-KR" altLang="en-US" dirty="0"/>
              <a:t>식물에서 가장 높은 것은 무엇인가</a:t>
            </a:r>
            <a:r>
              <a:rPr lang="en-US" altLang="ko-KR" dirty="0"/>
              <a:t>?</a:t>
            </a:r>
          </a:p>
          <a:p>
            <a:pPr marL="0" indent="0" algn="l" fontAlgn="ctr">
              <a:buNone/>
            </a:pPr>
            <a:r>
              <a:rPr lang="ko-KR" altLang="en-US" dirty="0" err="1"/>
              <a:t>근거니</a:t>
            </a:r>
            <a:r>
              <a:rPr lang="en-US" altLang="ko-KR" dirty="0"/>
              <a:t>/</a:t>
            </a:r>
            <a:r>
              <a:rPr lang="ko-KR" altLang="en-US" dirty="0"/>
              <a:t>원거리 교배 시 어떤 차이가 있을까</a:t>
            </a:r>
            <a:r>
              <a:rPr lang="en-US" altLang="ko-KR" dirty="0"/>
              <a:t>?</a:t>
            </a:r>
          </a:p>
          <a:p>
            <a:pPr marL="0" indent="0" algn="l" fontAlgn="ctr">
              <a:buNone/>
            </a:pPr>
            <a:r>
              <a:rPr lang="ko-KR" altLang="en-US" dirty="0"/>
              <a:t>교배 </a:t>
            </a:r>
            <a:r>
              <a:rPr lang="en-US" altLang="ko-KR" dirty="0"/>
              <a:t>… </a:t>
            </a: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1" u="none" strike="noStrike" kern="1200" dirty="0">
                <a:solidFill>
                  <a:srgbClr val="FFFFFF"/>
                </a:solidFill>
                <a:effectLst/>
                <a:latin typeface="맑은 고딕" panose="020B0503020000020004" pitchFamily="50" charset="-127"/>
              </a:rPr>
              <a:t>S. indicum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1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S. </a:t>
            </a:r>
            <a:r>
              <a:rPr lang="en-US" altLang="ko-KR" sz="1800" b="0" i="1" u="none" strike="noStrike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alatum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1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S. </a:t>
            </a:r>
            <a:r>
              <a:rPr lang="en-US" altLang="ko-KR" sz="1800" b="0" i="1" u="none" strike="noStrike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angolense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1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S. </a:t>
            </a:r>
            <a:r>
              <a:rPr lang="en-US" altLang="ko-KR" sz="1800" b="0" i="1" u="none" strike="noStrike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schinzianum</a:t>
            </a:r>
            <a:r>
              <a:rPr lang="en-US" altLang="ko-KR" sz="1800" b="0" i="1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1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S. wild Ghana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1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S. </a:t>
            </a:r>
            <a:r>
              <a:rPr lang="en-US" altLang="ko-KR" sz="1800" b="0" i="1" u="none" strike="noStrike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radiatum_Benin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1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S. </a:t>
            </a:r>
            <a:r>
              <a:rPr lang="en-US" altLang="ko-KR" sz="1800" b="0" i="1" u="none" strike="noStrike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pedaloides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1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S. </a:t>
            </a:r>
            <a:r>
              <a:rPr lang="en-US" altLang="ko-KR" sz="1800" b="0" i="1" u="none" strike="noStrike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tryphyllum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 algn="l" fontAlgn="ctr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6616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수십개</a:t>
            </a:r>
            <a:r>
              <a:rPr lang="en-US" altLang="ko-KR" dirty="0"/>
              <a:t>~</a:t>
            </a:r>
            <a:r>
              <a:rPr lang="ko-KR" altLang="en-US" dirty="0" err="1"/>
              <a:t>수백개</a:t>
            </a:r>
            <a:r>
              <a:rPr lang="ko-KR" altLang="en-US" dirty="0"/>
              <a:t> </a:t>
            </a:r>
            <a:r>
              <a:rPr lang="en-US" altLang="ko-KR" dirty="0"/>
              <a:t>indicum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매핑해보면 어떤 결과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유전자원 목록 중에 종이 구분되지 않은 것이 매우 많다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모양으로는 중첩되는 특성들이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간단한 </a:t>
            </a:r>
            <a:r>
              <a:rPr lang="ko-KR" altLang="en-US" dirty="0" err="1"/>
              <a:t>리식과</a:t>
            </a:r>
            <a:r>
              <a:rPr lang="ko-KR" altLang="en-US" dirty="0"/>
              <a:t> 매핑을 통해서 근접 거리를 예측할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자 비교를 한다면 또는 멀티 비교를 한다면 각각의 근연관계를 예측할 수 있지 않을까</a:t>
            </a:r>
            <a:r>
              <a:rPr lang="en-US" altLang="ko-KR" dirty="0"/>
              <a:t>? </a:t>
            </a:r>
            <a:r>
              <a:rPr lang="ko-KR" altLang="en-US" dirty="0"/>
              <a:t>유전자가 아니라 전체 서열을 통해서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반복 서열이 많다면 그것도 변수가 될 수 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ko-KR" altLang="en-US" dirty="0" err="1"/>
              <a:t>시퀀싱이</a:t>
            </a:r>
            <a:r>
              <a:rPr lang="ko-KR" altLang="en-US" dirty="0"/>
              <a:t> 고르게 되지 않았다면 편향될 수 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매핑율</a:t>
            </a:r>
            <a:r>
              <a:rPr lang="ko-KR" altLang="en-US" dirty="0"/>
              <a:t> 계산의 원리는 무엇인가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일루미나 매핑에 의한 근연관계 유추</a:t>
            </a:r>
            <a:r>
              <a:rPr lang="en-US" altLang="ko-KR" dirty="0"/>
              <a:t>, </a:t>
            </a:r>
            <a:r>
              <a:rPr lang="ko-KR" altLang="en-US" dirty="0"/>
              <a:t>추정</a:t>
            </a:r>
            <a:r>
              <a:rPr lang="en-US" altLang="ko-KR" dirty="0"/>
              <a:t>, </a:t>
            </a:r>
            <a:r>
              <a:rPr lang="ko-KR" altLang="en-US" dirty="0"/>
              <a:t>계산</a:t>
            </a:r>
            <a:r>
              <a:rPr lang="en-US" altLang="ko-KR" dirty="0"/>
              <a:t>, </a:t>
            </a:r>
            <a:r>
              <a:rPr lang="ko-KR" altLang="en-US" dirty="0"/>
              <a:t>예측 </a:t>
            </a:r>
            <a:r>
              <a:rPr lang="en-US" altLang="ko-KR" dirty="0"/>
              <a:t>– </a:t>
            </a:r>
            <a:r>
              <a:rPr lang="ko-KR" altLang="en-US" dirty="0"/>
              <a:t>특정 유전자 외에 모든 핵산 서열을 이용한다는 점에서 더 객관적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3319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수십개</a:t>
            </a:r>
            <a:r>
              <a:rPr lang="en-US" altLang="ko-KR" dirty="0"/>
              <a:t>~</a:t>
            </a:r>
            <a:r>
              <a:rPr lang="ko-KR" altLang="en-US" dirty="0" err="1"/>
              <a:t>수백개</a:t>
            </a:r>
            <a:r>
              <a:rPr lang="ko-KR" altLang="en-US" dirty="0"/>
              <a:t> </a:t>
            </a:r>
            <a:r>
              <a:rPr lang="en-US" altLang="ko-KR" dirty="0"/>
              <a:t>indicum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매핑해보면 어떤 결과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유전자원 목록 중에 종이 구분되지 않은 것이 매우 많다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모양으로는 중첩되는 특성들이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간단한 </a:t>
            </a:r>
            <a:r>
              <a:rPr lang="ko-KR" altLang="en-US" dirty="0" err="1"/>
              <a:t>리식과</a:t>
            </a:r>
            <a:r>
              <a:rPr lang="ko-KR" altLang="en-US" dirty="0"/>
              <a:t> 매핑을 통해서 근접 거리를 예측할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자 비교를 한다면 또는 멀티 비교를 한다면 각각의 근연관계를 예측할 수 있지 않을까</a:t>
            </a:r>
            <a:r>
              <a:rPr lang="en-US" altLang="ko-KR" dirty="0"/>
              <a:t>? </a:t>
            </a:r>
            <a:r>
              <a:rPr lang="ko-KR" altLang="en-US" dirty="0"/>
              <a:t>유전자가 아니라 전체 서열을 통해서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반복 서열이 많다면 그것도 변수가 될 수 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ko-KR" altLang="en-US" dirty="0" err="1"/>
              <a:t>시퀀싱이</a:t>
            </a:r>
            <a:r>
              <a:rPr lang="ko-KR" altLang="en-US" dirty="0"/>
              <a:t> 고르게 되지 않았다면 편향될 수 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매핑율</a:t>
            </a:r>
            <a:r>
              <a:rPr lang="ko-KR" altLang="en-US" dirty="0"/>
              <a:t> 계산의 원리는 무엇인가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일루미나 매핑에 의한 근연관계 유추</a:t>
            </a:r>
            <a:r>
              <a:rPr lang="en-US" altLang="ko-KR" dirty="0"/>
              <a:t>, </a:t>
            </a:r>
            <a:r>
              <a:rPr lang="ko-KR" altLang="en-US" dirty="0"/>
              <a:t>추정</a:t>
            </a:r>
            <a:r>
              <a:rPr lang="en-US" altLang="ko-KR" dirty="0"/>
              <a:t>, </a:t>
            </a:r>
            <a:r>
              <a:rPr lang="ko-KR" altLang="en-US" dirty="0"/>
              <a:t>계산</a:t>
            </a:r>
            <a:r>
              <a:rPr lang="en-US" altLang="ko-KR" dirty="0"/>
              <a:t>, </a:t>
            </a:r>
            <a:r>
              <a:rPr lang="ko-KR" altLang="en-US" dirty="0"/>
              <a:t>예측 </a:t>
            </a:r>
            <a:r>
              <a:rPr lang="en-US" altLang="ko-KR" dirty="0"/>
              <a:t>– </a:t>
            </a:r>
            <a:r>
              <a:rPr lang="ko-KR" altLang="en-US" dirty="0"/>
              <a:t>특정 유전자 외에 모든 핵산 서열을 이용한다는 점에서 더 객관적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48974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3570A-3ED7-4C90-8497-3E51A7AFE10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5052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r>
              <a:rPr lang="en-US" altLang="ko-KR" dirty="0"/>
              <a:t>https://www.flowersofindia.net/catalog/slides/Malabar%20Sesame.html</a:t>
            </a:r>
          </a:p>
          <a:p>
            <a:pPr marL="0" indent="0" algn="l" fontAlgn="ctr">
              <a:buNone/>
            </a:pPr>
            <a:endParaRPr lang="en-US" altLang="ko-KR" dirty="0"/>
          </a:p>
          <a:p>
            <a:pPr marL="0" indent="0" algn="l" fontAlgn="ctr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Malabar Sesame is a wild herb often mistaken for the cultivated </a:t>
            </a:r>
            <a:r>
              <a:rPr lang="en-US" altLang="ko-KR" dirty="0"/>
              <a:t>Sesame. It has the following distinguishing features. </a:t>
            </a:r>
            <a:r>
              <a:rPr lang="en-US" altLang="ko-KR" dirty="0" err="1"/>
              <a:t>Fflowers</a:t>
            </a:r>
            <a:r>
              <a:rPr lang="en-US" altLang="ko-KR" dirty="0"/>
              <a:t> are 2.2-5.5 cm long; lower lip 1.0-1.5 cm longer than other lobes, dark purple, with intensity of color ranking 10 on a scale of 1 to 10, pigmentation occupying entire lower lip. Living plant color is dark green, often with purplish hue. Plants often reaching 2 m tall, typically branching profusely; lower leaves divided, undivided, and </a:t>
            </a:r>
            <a:r>
              <a:rPr lang="en-US" altLang="ko-KR" dirty="0" err="1"/>
              <a:t>sawtoothed</a:t>
            </a:r>
            <a:r>
              <a:rPr lang="en-US" altLang="ko-KR" dirty="0"/>
              <a:t> in less-developed leaves, without leafy outgrowths at base of leaves above leaf-stalk. Seedpods are 2-2.5 cm long, bicarpellate, texture woody. Seed color is dark brown or black; seed surface prominently </a:t>
            </a:r>
            <a:r>
              <a:rPr lang="en-US" altLang="ko-KR" dirty="0" err="1"/>
              <a:t>netveined</a:t>
            </a:r>
            <a:r>
              <a:rPr lang="en-US" altLang="ko-KR" dirty="0"/>
              <a:t> and rugose, markedly dormant; seeds 22.5 mm long, with distinct sharp edges, sides broad, transversely or reticulately rugose. On the other hand, Sesame seed color is variable, white, ivory, beige, tan, mustard yellow, brick red. </a:t>
            </a:r>
            <a:r>
              <a:rPr lang="en-US" altLang="ko-KR"/>
              <a:t>Malabar Sesame is found throughout India.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90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254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역병저항성 유전자 탐색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식량원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남부작물부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내탈립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저항성 마커 개발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식량원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남부작물부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품종판별마커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개발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식량원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작물기초기반과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659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01. </a:t>
            </a:r>
            <a:r>
              <a:rPr lang="ko-KR" altLang="en-US" sz="1200" u="none" strike="noStrike" dirty="0">
                <a:solidFill>
                  <a:srgbClr val="FF0000"/>
                </a:solidFill>
                <a:effectLst/>
              </a:rPr>
              <a:t>표에서 각 셀에 대문자로 쓰는가</a:t>
            </a:r>
            <a:r>
              <a:rPr lang="en-US" altLang="ko-KR" sz="1200" u="none" strike="noStrike" dirty="0">
                <a:solidFill>
                  <a:srgbClr val="FF0000"/>
                </a:solidFill>
                <a:effectLst/>
              </a:rPr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02. </a:t>
            </a:r>
            <a:r>
              <a:rPr lang="ko-KR" altLang="en-US" dirty="0"/>
              <a:t>게놈 크기 예측의 에러 범위</a:t>
            </a:r>
            <a:r>
              <a:rPr lang="en-US" altLang="ko-KR" dirty="0"/>
              <a:t>? </a:t>
            </a:r>
            <a:r>
              <a:rPr lang="ko-KR" altLang="en-US" dirty="0"/>
              <a:t>기존 논문</a:t>
            </a:r>
            <a:r>
              <a:rPr lang="en-US" altLang="ko-KR" dirty="0"/>
              <a:t>? </a:t>
            </a:r>
            <a:r>
              <a:rPr lang="ko-KR" altLang="en-US" dirty="0"/>
              <a:t>영향을 주는 조건은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03. wild-</a:t>
            </a:r>
            <a:r>
              <a:rPr lang="en-US" altLang="ko-KR" dirty="0" err="1"/>
              <a:t>ghana</a:t>
            </a:r>
            <a:r>
              <a:rPr lang="ko-KR" altLang="en-US" dirty="0"/>
              <a:t>가 </a:t>
            </a:r>
            <a:r>
              <a:rPr lang="en-US" altLang="ko-KR" dirty="0"/>
              <a:t>sch </a:t>
            </a:r>
            <a:r>
              <a:rPr lang="ko-KR" altLang="en-US" dirty="0"/>
              <a:t>자체 보다 더 높은 이유는</a:t>
            </a:r>
            <a:r>
              <a:rPr lang="en-US" altLang="ko-KR" dirty="0"/>
              <a:t>? </a:t>
            </a:r>
            <a:r>
              <a:rPr lang="ko-KR" altLang="en-US" dirty="0"/>
              <a:t>에러 범위</a:t>
            </a:r>
            <a:r>
              <a:rPr lang="en-US" altLang="ko-KR" dirty="0"/>
              <a:t>?</a:t>
            </a:r>
          </a:p>
          <a:p>
            <a:pPr marL="0" indent="0" algn="l" fontAlgn="ctr">
              <a:buFont typeface="Arial" panose="020B0604020202020204" pitchFamily="34" charset="0"/>
              <a:buNone/>
            </a:pPr>
            <a:r>
              <a:rPr lang="en-US" altLang="ko-KR" dirty="0"/>
              <a:t> 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1501D-E87A-4AC2-A476-301ACDF8637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10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08920480" descr="EMB000026f8bc1d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r="13440"/>
          <a:stretch>
            <a:fillRect/>
          </a:stretch>
        </p:blipFill>
        <p:spPr bwMode="auto">
          <a:xfrm>
            <a:off x="35496" y="5910482"/>
            <a:ext cx="1656184" cy="54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E476E4-D2DA-4FA0-94FF-F5868CC08BFD}" type="datetimeFigureOut">
              <a:rPr lang="ko-KR" altLang="en-US" smtClean="0"/>
              <a:pPr/>
              <a:t>2021-03-24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87E222-D527-4610-A99C-066F98F27A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E476E4-D2DA-4FA0-94FF-F5868CC08BFD}" type="datetimeFigureOut">
              <a:rPr lang="ko-KR" altLang="en-US" smtClean="0"/>
              <a:pPr/>
              <a:t>2021-03-24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87E222-D527-4610-A99C-066F98F27A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E476E4-D2DA-4FA0-94FF-F5868CC08BFD}" type="datetimeFigureOut">
              <a:rPr lang="ko-KR" altLang="en-US" smtClean="0"/>
              <a:pPr/>
              <a:t>2021-03-24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87E222-D527-4610-A99C-066F98F27A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E476E4-D2DA-4FA0-94FF-F5868CC08BFD}" type="datetimeFigureOut">
              <a:rPr lang="ko-KR" altLang="en-US" smtClean="0"/>
              <a:pPr/>
              <a:t>2021-03-24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87E222-D527-4610-A99C-066F98F27A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E476E4-D2DA-4FA0-94FF-F5868CC08BFD}" type="datetimeFigureOut">
              <a:rPr lang="ko-KR" altLang="en-US" smtClean="0"/>
              <a:pPr/>
              <a:t>2021-03-24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87E222-D527-4610-A99C-066F98F27A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E476E4-D2DA-4FA0-94FF-F5868CC08BFD}" type="datetimeFigureOut">
              <a:rPr lang="ko-KR" altLang="en-US" smtClean="0"/>
              <a:pPr/>
              <a:t>2021-03-24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87E222-D527-4610-A99C-066F98F27A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_x408920480" descr="EMB000026f8bc1d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r="13440"/>
          <a:stretch>
            <a:fillRect/>
          </a:stretch>
        </p:blipFill>
        <p:spPr bwMode="auto">
          <a:xfrm>
            <a:off x="35496" y="5910482"/>
            <a:ext cx="1656184" cy="54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E4EA2-B277-4D18-B75E-4C64B8383B8A}" type="datetimeFigureOut">
              <a:rPr lang="ko-KR" altLang="en-US" smtClean="0"/>
              <a:t>2021-03-24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9F1A-B7C9-4650-895C-648527F1F9C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94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E476E4-D2DA-4FA0-94FF-F5868CC08BFD}" type="datetimeFigureOut">
              <a:rPr lang="ko-KR" altLang="en-US" smtClean="0"/>
              <a:pPr/>
              <a:t>2021-03-24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87E222-D527-4610-A99C-066F98F27A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E476E4-D2DA-4FA0-94FF-F5868CC08BFD}" type="datetimeFigureOut">
              <a:rPr lang="ko-KR" altLang="en-US" smtClean="0"/>
              <a:pPr/>
              <a:t>2021-03-24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87E222-D527-4610-A99C-066F98F27A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E476E4-D2DA-4FA0-94FF-F5868CC08BFD}" type="datetimeFigureOut">
              <a:rPr lang="ko-KR" altLang="en-US" smtClean="0"/>
              <a:pPr/>
              <a:t>2021-03-24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87E222-D527-4610-A99C-066F98F27A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E476E4-D2DA-4FA0-94FF-F5868CC08BFD}" type="datetimeFigureOut">
              <a:rPr lang="ko-KR" altLang="en-US" smtClean="0"/>
              <a:pPr/>
              <a:t>2021-03-24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87E222-D527-4610-A99C-066F98F27A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E476E4-D2DA-4FA0-94FF-F5868CC08BFD}" type="datetimeFigureOut">
              <a:rPr lang="ko-KR" altLang="en-US" smtClean="0"/>
              <a:pPr/>
              <a:t>2021-03-24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87E222-D527-4610-A99C-066F98F27A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ppt01-2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6062164"/>
            <a:ext cx="9144000" cy="823220"/>
          </a:xfrm>
          <a:prstGeom prst="rect">
            <a:avLst/>
          </a:prstGeom>
        </p:spPr>
      </p:pic>
      <p:pic>
        <p:nvPicPr>
          <p:cNvPr id="2050" name="Picture 2" descr="H:\포스트게놈 다부처유전체사업\2014년\출범식\시안 및 로고\사업단로고.png"/>
          <p:cNvPicPr>
            <a:picLocks noChangeAspect="1" noChangeArrowheads="1"/>
          </p:cNvPicPr>
          <p:nvPr userDrawn="1"/>
        </p:nvPicPr>
        <p:blipFill>
          <a:blip r:embed="rId7" cstate="print"/>
          <a:srcRect l="7282" t="17102" r="8310" b="14535"/>
          <a:stretch>
            <a:fillRect/>
          </a:stretch>
        </p:blipFill>
        <p:spPr bwMode="auto">
          <a:xfrm>
            <a:off x="7380312" y="188640"/>
            <a:ext cx="1475656" cy="699204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5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ppt01-2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3" y="6062164"/>
            <a:ext cx="9143994" cy="8232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1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7" Type="http://schemas.openxmlformats.org/officeDocument/2006/relationships/image" Target="../media/image6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tiff"/><Relationship Id="rId5" Type="http://schemas.openxmlformats.org/officeDocument/2006/relationships/image" Target="../media/image65.tiff"/><Relationship Id="rId4" Type="http://schemas.openxmlformats.org/officeDocument/2006/relationships/image" Target="../media/image64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7" Type="http://schemas.openxmlformats.org/officeDocument/2006/relationships/image" Target="../media/image67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tiff"/><Relationship Id="rId5" Type="http://schemas.openxmlformats.org/officeDocument/2006/relationships/image" Target="../media/image65.tiff"/><Relationship Id="rId4" Type="http://schemas.openxmlformats.org/officeDocument/2006/relationships/image" Target="../media/image6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7" Type="http://schemas.openxmlformats.org/officeDocument/2006/relationships/image" Target="../media/image7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tiff"/><Relationship Id="rId5" Type="http://schemas.openxmlformats.org/officeDocument/2006/relationships/image" Target="../media/image69.tiff"/><Relationship Id="rId4" Type="http://schemas.openxmlformats.org/officeDocument/2006/relationships/image" Target="../media/image68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nanoporetech.com/resource-centre/sequencing-and-assembling-highly-heterozygous-andor-repeat-rich-plant-genomes-usin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7.jpeg"/><Relationship Id="rId7" Type="http://schemas.openxmlformats.org/officeDocument/2006/relationships/image" Target="../media/image8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jpeg"/><Relationship Id="rId10" Type="http://schemas.microsoft.com/office/2007/relationships/hdphoto" Target="../media/hdphoto3.wdp"/><Relationship Id="rId4" Type="http://schemas.openxmlformats.org/officeDocument/2006/relationships/image" Target="../media/image78.tiff"/><Relationship Id="rId9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77.jpeg"/><Relationship Id="rId7" Type="http://schemas.openxmlformats.org/officeDocument/2006/relationships/image" Target="../media/image8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79.jpeg"/><Relationship Id="rId10" Type="http://schemas.microsoft.com/office/2007/relationships/hdphoto" Target="../media/hdphoto4.wdp"/><Relationship Id="rId4" Type="http://schemas.openxmlformats.org/officeDocument/2006/relationships/image" Target="../media/image78.tiff"/><Relationship Id="rId9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jpe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81.jpeg"/><Relationship Id="rId9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7" Type="http://schemas.openxmlformats.org/officeDocument/2006/relationships/image" Target="../media/image109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openxmlformats.org/officeDocument/2006/relationships/image" Target="../media/image14.png"/><Relationship Id="rId21" Type="http://schemas.openxmlformats.org/officeDocument/2006/relationships/image" Target="../media/image31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microsoft.com/office/2007/relationships/hdphoto" Target="../media/hdphoto1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.png"/><Relationship Id="rId20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notesSlide" Target="../notesSlides/notesSlide70.xml"/><Relationship Id="rId7" Type="http://schemas.openxmlformats.org/officeDocument/2006/relationships/image" Target="../media/image1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7.png"/><Relationship Id="rId9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2004195-19F6-43F2-B270-90985ABE214E}"/>
              </a:ext>
            </a:extLst>
          </p:cNvPr>
          <p:cNvSpPr txBox="1">
            <a:spLocks/>
          </p:cNvSpPr>
          <p:nvPr/>
        </p:nvSpPr>
        <p:spPr bwMode="auto">
          <a:xfrm>
            <a:off x="323528" y="2502024"/>
            <a:ext cx="84969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Genetic resources</a:t>
            </a:r>
            <a:endParaRPr lang="ko-KR" altLang="en-US" sz="2400" b="1" spc="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5077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4A1E19-60C3-466F-A3B9-D23AA378EF90}"/>
              </a:ext>
            </a:extLst>
          </p:cNvPr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938915"/>
              </p:ext>
            </p:extLst>
          </p:nvPr>
        </p:nvGraphicFramePr>
        <p:xfrm>
          <a:off x="395536" y="1196751"/>
          <a:ext cx="8352928" cy="432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2n = 26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2n = 32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2n = 64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2n = indeterminate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1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alatum</a:t>
                      </a:r>
                      <a:endParaRPr lang="ko-KR" altLang="en-US" sz="1400" b="1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capense</a:t>
                      </a:r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1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radiatum</a:t>
                      </a:r>
                      <a:endParaRPr lang="ko-KR" altLang="en-US" sz="1400" b="1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abbreviatum</a:t>
                      </a:r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capense</a:t>
                      </a:r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1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angolense</a:t>
                      </a:r>
                      <a:endParaRPr lang="ko-KR" altLang="en-US" sz="1400" b="1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1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schinzianum</a:t>
                      </a:r>
                      <a:endParaRPr lang="ko-KR" altLang="en-US" sz="1400" b="1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1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calycinum</a:t>
                      </a:r>
                      <a:endParaRPr lang="ko-KR" altLang="en-US" sz="1400" b="1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1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indicum</a:t>
                      </a:r>
                      <a:endParaRPr lang="ko-KR" altLang="en-US" sz="1400" b="1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angustifolium</a:t>
                      </a:r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marlothii</a:t>
                      </a:r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malabaricum</a:t>
                      </a:r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laciniatum</a:t>
                      </a:r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parviflorum</a:t>
                      </a:r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latifolium</a:t>
                      </a:r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400" b="0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rigidum</a:t>
                      </a:r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400" b="1" i="1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pedaloides</a:t>
                      </a:r>
                      <a:endParaRPr lang="ko-KR" altLang="en-US" sz="1400" b="1" i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de-DE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triphyllum</a:t>
                      </a:r>
                      <a:endParaRPr lang="ko-KR" altLang="en-US" sz="1400" b="1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prostratum</a:t>
                      </a:r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1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sesamoides</a:t>
                      </a:r>
                      <a:r>
                        <a:rPr lang="en-US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400" b="1" i="1" kern="1200" baseline="30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ko-KR" altLang="en-US" sz="1400" b="1" i="1" kern="1200" baseline="300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485925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400" b="1" i="1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trilobum</a:t>
                      </a:r>
                      <a:r>
                        <a:rPr lang="en-US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1" i="1" kern="1200" baseline="300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endParaRPr lang="ko-KR" altLang="en-US" sz="1400" b="1" i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22541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364088" y="5589240"/>
            <a:ext cx="3328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Modified from </a:t>
            </a:r>
            <a:r>
              <a:rPr lang="en-US" altLang="ko-KR" sz="1400" dirty="0" err="1">
                <a:latin typeface="+mj-ea"/>
                <a:ea typeface="+mj-ea"/>
              </a:rPr>
              <a:t>Komivi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Dossa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etc</a:t>
            </a:r>
            <a:r>
              <a:rPr lang="en-US" altLang="ko-KR" sz="1400" dirty="0">
                <a:latin typeface="+mj-ea"/>
                <a:ea typeface="+mj-ea"/>
              </a:rPr>
              <a:t>(2017)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i="1" dirty="0">
                <a:solidFill>
                  <a:schemeClr val="bg1"/>
                </a:solidFill>
                <a:ea typeface="HY헤드라인M" pitchFamily="18" charset="-127"/>
              </a:rPr>
              <a:t>Sesamum</a:t>
            </a:r>
            <a:r>
              <a:rPr lang="ko-KR" altLang="en-US" sz="2000" b="1" dirty="0">
                <a:solidFill>
                  <a:schemeClr val="bg1"/>
                </a:solidFill>
                <a:ea typeface="HY헤드라인M" pitchFamily="18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ea typeface="HY헤드라인M" pitchFamily="18" charset="-127"/>
              </a:rPr>
              <a:t>genus</a:t>
            </a:r>
            <a:endParaRPr lang="ko-KR" altLang="en-US" sz="2000" b="1" dirty="0">
              <a:solidFill>
                <a:schemeClr val="bg1"/>
              </a:solidFill>
              <a:ea typeface="HY헤드라인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0E241E-BA76-428E-9F86-1870127C5920}"/>
              </a:ext>
            </a:extLst>
          </p:cNvPr>
          <p:cNvSpPr/>
          <p:nvPr/>
        </p:nvSpPr>
        <p:spPr>
          <a:xfrm>
            <a:off x="385843" y="1626103"/>
            <a:ext cx="2088000" cy="432000"/>
          </a:xfrm>
          <a:prstGeom prst="rect">
            <a:avLst/>
          </a:prstGeom>
          <a:noFill/>
          <a:ln w="317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325894-FC61-4527-9F2F-DC8B93F71D3B}"/>
              </a:ext>
            </a:extLst>
          </p:cNvPr>
          <p:cNvSpPr/>
          <p:nvPr/>
        </p:nvSpPr>
        <p:spPr>
          <a:xfrm>
            <a:off x="395536" y="2489303"/>
            <a:ext cx="2088000" cy="432000"/>
          </a:xfrm>
          <a:prstGeom prst="rect">
            <a:avLst/>
          </a:prstGeom>
          <a:noFill/>
          <a:ln w="317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FE5809-CDDA-48B3-AFA2-C9C7ABF123A6}"/>
              </a:ext>
            </a:extLst>
          </p:cNvPr>
          <p:cNvSpPr/>
          <p:nvPr/>
        </p:nvSpPr>
        <p:spPr>
          <a:xfrm>
            <a:off x="2474307" y="2058151"/>
            <a:ext cx="2088000" cy="432000"/>
          </a:xfrm>
          <a:prstGeom prst="rect">
            <a:avLst/>
          </a:prstGeom>
          <a:noFill/>
          <a:ln w="317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983505-D01C-4CDC-98E5-069E605FFCB3}"/>
              </a:ext>
            </a:extLst>
          </p:cNvPr>
          <p:cNvSpPr/>
          <p:nvPr/>
        </p:nvSpPr>
        <p:spPr>
          <a:xfrm>
            <a:off x="2483768" y="3792448"/>
            <a:ext cx="2088000" cy="432000"/>
          </a:xfrm>
          <a:prstGeom prst="rect">
            <a:avLst/>
          </a:prstGeom>
          <a:noFill/>
          <a:ln w="317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5BD4D17-2190-4B6E-95E6-40A2924FFC8D}"/>
              </a:ext>
            </a:extLst>
          </p:cNvPr>
          <p:cNvSpPr/>
          <p:nvPr/>
        </p:nvSpPr>
        <p:spPr>
          <a:xfrm>
            <a:off x="4562764" y="1626103"/>
            <a:ext cx="2088000" cy="432000"/>
          </a:xfrm>
          <a:prstGeom prst="rect">
            <a:avLst/>
          </a:prstGeom>
          <a:noFill/>
          <a:ln w="317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542CB5E-44F1-48AB-B0AF-BAD77015453B}"/>
              </a:ext>
            </a:extLst>
          </p:cNvPr>
          <p:cNvSpPr/>
          <p:nvPr/>
        </p:nvSpPr>
        <p:spPr>
          <a:xfrm>
            <a:off x="4562764" y="2058151"/>
            <a:ext cx="2088000" cy="432000"/>
          </a:xfrm>
          <a:prstGeom prst="rect">
            <a:avLst/>
          </a:prstGeom>
          <a:noFill/>
          <a:ln w="317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AE6F4C-41F3-427A-A17E-E3F039E9B13D}"/>
              </a:ext>
            </a:extLst>
          </p:cNvPr>
          <p:cNvSpPr/>
          <p:nvPr/>
        </p:nvSpPr>
        <p:spPr>
          <a:xfrm>
            <a:off x="6650996" y="2058151"/>
            <a:ext cx="2088000" cy="432000"/>
          </a:xfrm>
          <a:prstGeom prst="rect">
            <a:avLst/>
          </a:prstGeom>
          <a:noFill/>
          <a:ln w="317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3AB580-84E9-4B4E-853A-BCEDD761A6E1}"/>
              </a:ext>
            </a:extLst>
          </p:cNvPr>
          <p:cNvSpPr/>
          <p:nvPr/>
        </p:nvSpPr>
        <p:spPr>
          <a:xfrm>
            <a:off x="6660464" y="3794767"/>
            <a:ext cx="2088000" cy="432000"/>
          </a:xfrm>
          <a:prstGeom prst="rect">
            <a:avLst/>
          </a:prstGeom>
          <a:noFill/>
          <a:ln w="317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CFE335-7EDA-4C93-94C4-FDAA43287D60}"/>
              </a:ext>
            </a:extLst>
          </p:cNvPr>
          <p:cNvSpPr/>
          <p:nvPr/>
        </p:nvSpPr>
        <p:spPr>
          <a:xfrm>
            <a:off x="2483768" y="5089592"/>
            <a:ext cx="2088000" cy="432000"/>
          </a:xfrm>
          <a:prstGeom prst="rect">
            <a:avLst/>
          </a:prstGeom>
          <a:noFill/>
          <a:ln w="317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9E6FEE-1B8B-4A3E-8793-F7D473AE13F2}"/>
              </a:ext>
            </a:extLst>
          </p:cNvPr>
          <p:cNvSpPr/>
          <p:nvPr/>
        </p:nvSpPr>
        <p:spPr>
          <a:xfrm>
            <a:off x="2483768" y="4658440"/>
            <a:ext cx="2088000" cy="432000"/>
          </a:xfrm>
          <a:prstGeom prst="rect">
            <a:avLst/>
          </a:prstGeom>
          <a:noFill/>
          <a:ln w="317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056FC-BBD9-47AF-A68B-A7F2CA684745}"/>
              </a:ext>
            </a:extLst>
          </p:cNvPr>
          <p:cNvSpPr txBox="1"/>
          <p:nvPr/>
        </p:nvSpPr>
        <p:spPr>
          <a:xfrm>
            <a:off x="1907704" y="2060848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SA, K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EF0C2-AD74-44A9-B5E9-DF14C8854710}"/>
              </a:ext>
            </a:extLst>
          </p:cNvPr>
          <p:cNvSpPr txBox="1"/>
          <p:nvPr/>
        </p:nvSpPr>
        <p:spPr>
          <a:xfrm>
            <a:off x="3992763" y="1617576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SA, K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3A100-64D4-4B98-AC99-81C3C336EE1E}"/>
              </a:ext>
            </a:extLst>
          </p:cNvPr>
          <p:cNvSpPr txBox="1"/>
          <p:nvPr/>
        </p:nvSpPr>
        <p:spPr>
          <a:xfrm>
            <a:off x="2208436" y="2923277"/>
            <a:ext cx="232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I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6697A-60AC-4763-A96D-934E73EE3DCF}"/>
              </a:ext>
            </a:extLst>
          </p:cNvPr>
          <p:cNvSpPr txBox="1"/>
          <p:nvPr/>
        </p:nvSpPr>
        <p:spPr>
          <a:xfrm>
            <a:off x="4301144" y="2492896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K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906B4-C463-4D8A-B8F1-54BF8B967E1D}"/>
              </a:ext>
            </a:extLst>
          </p:cNvPr>
          <p:cNvSpPr txBox="1"/>
          <p:nvPr/>
        </p:nvSpPr>
        <p:spPr>
          <a:xfrm>
            <a:off x="6413394" y="2069136"/>
            <a:ext cx="232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I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FDBBFD-46C9-4EA0-B90D-1C695515C9E5}"/>
              </a:ext>
            </a:extLst>
          </p:cNvPr>
          <p:cNvSpPr txBox="1"/>
          <p:nvPr/>
        </p:nvSpPr>
        <p:spPr>
          <a:xfrm>
            <a:off x="8506240" y="2501184"/>
            <a:ext cx="232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I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2BED64-5864-4AC1-88C2-C61A77DE7C2A}"/>
              </a:ext>
            </a:extLst>
          </p:cNvPr>
          <p:cNvSpPr txBox="1"/>
          <p:nvPr/>
        </p:nvSpPr>
        <p:spPr>
          <a:xfrm>
            <a:off x="4328188" y="4232121"/>
            <a:ext cx="232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I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0BD704-C17A-427D-B005-3D59FD5EB3E9}"/>
              </a:ext>
            </a:extLst>
          </p:cNvPr>
          <p:cNvSpPr txBox="1"/>
          <p:nvPr/>
        </p:nvSpPr>
        <p:spPr>
          <a:xfrm>
            <a:off x="4326792" y="2907460"/>
            <a:ext cx="232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I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BD49D-780E-4974-A5DD-333EC5F8274A}"/>
              </a:ext>
            </a:extLst>
          </p:cNvPr>
          <p:cNvSpPr txBox="1"/>
          <p:nvPr/>
        </p:nvSpPr>
        <p:spPr>
          <a:xfrm>
            <a:off x="385843" y="5596584"/>
            <a:ext cx="2106987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>
                <a:latin typeface="+mj-ea"/>
                <a:ea typeface="+mj-ea"/>
              </a:rPr>
              <a:t> 1. </a:t>
            </a:r>
            <a:r>
              <a:rPr lang="en-US" altLang="ko-KR" sz="1200" i="1" dirty="0" err="1">
                <a:latin typeface="+mj-ea"/>
                <a:ea typeface="+mj-ea"/>
              </a:rPr>
              <a:t>Ceratotheca</a:t>
            </a:r>
            <a:r>
              <a:rPr lang="en-US" altLang="ko-KR" sz="1200" i="1" dirty="0">
                <a:latin typeface="+mj-ea"/>
                <a:ea typeface="+mj-ea"/>
              </a:rPr>
              <a:t> </a:t>
            </a:r>
            <a:r>
              <a:rPr lang="en-US" altLang="ko-KR" sz="1200" i="1" dirty="0" err="1">
                <a:latin typeface="+mj-ea"/>
                <a:ea typeface="+mj-ea"/>
              </a:rPr>
              <a:t>sesamoides</a:t>
            </a:r>
            <a:endParaRPr lang="en-US" altLang="ko-KR" sz="1200" i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i="1" dirty="0">
                <a:latin typeface="+mj-ea"/>
                <a:ea typeface="+mj-ea"/>
              </a:rPr>
              <a:t> 2. </a:t>
            </a:r>
            <a:r>
              <a:rPr lang="en-US" altLang="ko-KR" sz="1200" i="1" dirty="0" err="1">
                <a:latin typeface="+mj-ea"/>
                <a:ea typeface="+mj-ea"/>
              </a:rPr>
              <a:t>Ceratotheca</a:t>
            </a:r>
            <a:r>
              <a:rPr lang="en-US" altLang="ko-KR" sz="1200" i="1" dirty="0">
                <a:latin typeface="+mj-ea"/>
                <a:ea typeface="+mj-ea"/>
              </a:rPr>
              <a:t> </a:t>
            </a:r>
            <a:r>
              <a:rPr lang="en-US" altLang="ko-KR" sz="1200" i="1" dirty="0" err="1">
                <a:latin typeface="+mj-ea"/>
                <a:ea typeface="+mj-ea"/>
              </a:rPr>
              <a:t>trilobum</a:t>
            </a:r>
            <a:endParaRPr lang="ko-KR" altLang="en-US" sz="1200" i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54788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4A1E19-60C3-466F-A3B9-D23AA378EF90}"/>
              </a:ext>
            </a:extLst>
          </p:cNvPr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395536" y="1196752"/>
          <a:ext cx="8352928" cy="3464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30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2n = 26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2n = 32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2n = 64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2n = indeterminate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0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1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alatum</a:t>
                      </a:r>
                      <a:endParaRPr lang="ko-KR" altLang="en-US" sz="1400" b="1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capense</a:t>
                      </a:r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1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radiatum</a:t>
                      </a:r>
                      <a:endParaRPr lang="ko-KR" altLang="en-US" sz="1400" b="1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abbreviatum</a:t>
                      </a:r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0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capense</a:t>
                      </a:r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1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angolense</a:t>
                      </a:r>
                      <a:endParaRPr lang="ko-KR" altLang="en-US" sz="1400" b="1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1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schinzianum</a:t>
                      </a:r>
                      <a:endParaRPr lang="ko-KR" altLang="en-US" sz="1400" b="1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1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calycinum</a:t>
                      </a:r>
                      <a:endParaRPr lang="ko-KR" altLang="en-US" sz="1400" b="1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0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1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indicum</a:t>
                      </a:r>
                      <a:endParaRPr lang="ko-KR" altLang="en-US" sz="1400" b="1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angustifolium</a:t>
                      </a:r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marlothii</a:t>
                      </a:r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0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malabaricum</a:t>
                      </a:r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laciniatum</a:t>
                      </a:r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parviflorum</a:t>
                      </a:r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05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latifolium</a:t>
                      </a:r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400" b="0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rigidum</a:t>
                      </a:r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05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prostratum</a:t>
                      </a:r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de-DE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triphyllum</a:t>
                      </a:r>
                      <a:endParaRPr lang="ko-KR" altLang="en-US" sz="1400" b="1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05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S. </a:t>
                      </a:r>
                      <a:r>
                        <a:rPr lang="en-US" altLang="ko-KR" sz="1400" b="1" i="1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pedaloides</a:t>
                      </a:r>
                      <a:endParaRPr lang="ko-KR" altLang="en-US" sz="1400" b="1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364088" y="4777407"/>
            <a:ext cx="3328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Modified from </a:t>
            </a:r>
            <a:r>
              <a:rPr lang="en-US" altLang="ko-KR" sz="1400" dirty="0" err="1">
                <a:latin typeface="+mj-ea"/>
                <a:ea typeface="+mj-ea"/>
              </a:rPr>
              <a:t>Komivi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Dossa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etc</a:t>
            </a:r>
            <a:r>
              <a:rPr lang="en-US" altLang="ko-KR" sz="1400" dirty="0">
                <a:latin typeface="+mj-ea"/>
                <a:ea typeface="+mj-ea"/>
              </a:rPr>
              <a:t>(2017)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i="1" dirty="0">
                <a:solidFill>
                  <a:schemeClr val="bg1"/>
                </a:solidFill>
                <a:ea typeface="HY헤드라인M" pitchFamily="18" charset="-127"/>
              </a:rPr>
              <a:t>Sesamum</a:t>
            </a:r>
            <a:r>
              <a:rPr lang="ko-KR" altLang="en-US" sz="2000" b="1" dirty="0">
                <a:solidFill>
                  <a:schemeClr val="bg1"/>
                </a:solidFill>
                <a:ea typeface="HY헤드라인M" pitchFamily="18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ea typeface="HY헤드라인M" pitchFamily="18" charset="-127"/>
              </a:rPr>
              <a:t>&amp; </a:t>
            </a:r>
            <a:r>
              <a:rPr lang="en-US" altLang="ko-KR" sz="2000" b="1" i="1" dirty="0" err="1">
                <a:solidFill>
                  <a:schemeClr val="bg1"/>
                </a:solidFill>
                <a:ea typeface="HY헤드라인M" pitchFamily="18" charset="-127"/>
              </a:rPr>
              <a:t>Ceratotheca</a:t>
            </a:r>
            <a:r>
              <a:rPr lang="en-US" altLang="ko-KR" sz="2000" b="1" dirty="0">
                <a:solidFill>
                  <a:schemeClr val="bg1"/>
                </a:solidFill>
                <a:ea typeface="HY헤드라인M" pitchFamily="18" charset="-127"/>
              </a:rPr>
              <a:t> genus</a:t>
            </a:r>
            <a:endParaRPr lang="ko-KR" altLang="en-US" sz="2000" b="1" dirty="0">
              <a:solidFill>
                <a:schemeClr val="bg1"/>
              </a:solidFill>
              <a:ea typeface="HY헤드라인M" pitchFamily="18" charset="-127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30549CB6-6036-4321-9BD7-5E1B9791435C}"/>
              </a:ext>
            </a:extLst>
          </p:cNvPr>
          <p:cNvGraphicFramePr>
            <a:graphicFrameLocks noGrp="1"/>
          </p:cNvGraphicFramePr>
          <p:nvPr/>
        </p:nvGraphicFramePr>
        <p:xfrm>
          <a:off x="429786" y="5230096"/>
          <a:ext cx="8352928" cy="136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134517372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349212455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1976497703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3732067150"/>
                    </a:ext>
                  </a:extLst>
                </a:gridCol>
              </a:tblGrid>
              <a:tr h="45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2n = 26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2n = 32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2n = 64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2n = indeterminate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785023"/>
                  </a:ext>
                </a:extLst>
              </a:tr>
              <a:tr h="45575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C. </a:t>
                      </a:r>
                      <a:r>
                        <a:rPr lang="en-US" altLang="ko-KR" sz="1400" b="1" i="1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sesamoides</a:t>
                      </a:r>
                      <a:endParaRPr lang="ko-KR" altLang="en-US" sz="1400" b="1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789270"/>
                  </a:ext>
                </a:extLst>
              </a:tr>
              <a:tr h="45575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C. triloba</a:t>
                      </a:r>
                      <a:endParaRPr lang="ko-KR" altLang="en-US" sz="1400" b="1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55803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0E241E-BA76-428E-9F86-1870127C5920}"/>
              </a:ext>
            </a:extLst>
          </p:cNvPr>
          <p:cNvSpPr/>
          <p:nvPr/>
        </p:nvSpPr>
        <p:spPr>
          <a:xfrm>
            <a:off x="385843" y="1626103"/>
            <a:ext cx="2088000" cy="432000"/>
          </a:xfrm>
          <a:prstGeom prst="rect">
            <a:avLst/>
          </a:prstGeom>
          <a:noFill/>
          <a:ln w="317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325894-FC61-4527-9F2F-DC8B93F71D3B}"/>
              </a:ext>
            </a:extLst>
          </p:cNvPr>
          <p:cNvSpPr/>
          <p:nvPr/>
        </p:nvSpPr>
        <p:spPr>
          <a:xfrm>
            <a:off x="395536" y="2489303"/>
            <a:ext cx="2088000" cy="432000"/>
          </a:xfrm>
          <a:prstGeom prst="rect">
            <a:avLst/>
          </a:prstGeom>
          <a:noFill/>
          <a:ln w="317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FE5809-CDDA-48B3-AFA2-C9C7ABF123A6}"/>
              </a:ext>
            </a:extLst>
          </p:cNvPr>
          <p:cNvSpPr/>
          <p:nvPr/>
        </p:nvSpPr>
        <p:spPr>
          <a:xfrm>
            <a:off x="2474307" y="2058151"/>
            <a:ext cx="2088000" cy="432000"/>
          </a:xfrm>
          <a:prstGeom prst="rect">
            <a:avLst/>
          </a:prstGeom>
          <a:noFill/>
          <a:ln w="317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983505-D01C-4CDC-98E5-069E605FFCB3}"/>
              </a:ext>
            </a:extLst>
          </p:cNvPr>
          <p:cNvSpPr/>
          <p:nvPr/>
        </p:nvSpPr>
        <p:spPr>
          <a:xfrm>
            <a:off x="2483768" y="4236863"/>
            <a:ext cx="2088000" cy="432000"/>
          </a:xfrm>
          <a:prstGeom prst="rect">
            <a:avLst/>
          </a:prstGeom>
          <a:noFill/>
          <a:ln w="317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5BD4D17-2190-4B6E-95E6-40A2924FFC8D}"/>
              </a:ext>
            </a:extLst>
          </p:cNvPr>
          <p:cNvSpPr/>
          <p:nvPr/>
        </p:nvSpPr>
        <p:spPr>
          <a:xfrm>
            <a:off x="4562764" y="1626103"/>
            <a:ext cx="2088000" cy="432000"/>
          </a:xfrm>
          <a:prstGeom prst="rect">
            <a:avLst/>
          </a:prstGeom>
          <a:noFill/>
          <a:ln w="317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542CB5E-44F1-48AB-B0AF-BAD77015453B}"/>
              </a:ext>
            </a:extLst>
          </p:cNvPr>
          <p:cNvSpPr/>
          <p:nvPr/>
        </p:nvSpPr>
        <p:spPr>
          <a:xfrm>
            <a:off x="4562764" y="2058151"/>
            <a:ext cx="2088000" cy="432000"/>
          </a:xfrm>
          <a:prstGeom prst="rect">
            <a:avLst/>
          </a:prstGeom>
          <a:noFill/>
          <a:ln w="317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AE6F4C-41F3-427A-A17E-E3F039E9B13D}"/>
              </a:ext>
            </a:extLst>
          </p:cNvPr>
          <p:cNvSpPr/>
          <p:nvPr/>
        </p:nvSpPr>
        <p:spPr>
          <a:xfrm>
            <a:off x="6650996" y="2058151"/>
            <a:ext cx="2088000" cy="432000"/>
          </a:xfrm>
          <a:prstGeom prst="rect">
            <a:avLst/>
          </a:prstGeom>
          <a:noFill/>
          <a:ln w="317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3AB580-84E9-4B4E-853A-BCEDD761A6E1}"/>
              </a:ext>
            </a:extLst>
          </p:cNvPr>
          <p:cNvSpPr/>
          <p:nvPr/>
        </p:nvSpPr>
        <p:spPr>
          <a:xfrm>
            <a:off x="6660464" y="3804815"/>
            <a:ext cx="2088000" cy="432000"/>
          </a:xfrm>
          <a:prstGeom prst="rect">
            <a:avLst/>
          </a:prstGeom>
          <a:noFill/>
          <a:ln w="317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CFE335-7EDA-4C93-94C4-FDAA43287D60}"/>
              </a:ext>
            </a:extLst>
          </p:cNvPr>
          <p:cNvSpPr/>
          <p:nvPr/>
        </p:nvSpPr>
        <p:spPr>
          <a:xfrm>
            <a:off x="2483768" y="6128915"/>
            <a:ext cx="2088000" cy="432000"/>
          </a:xfrm>
          <a:prstGeom prst="rect">
            <a:avLst/>
          </a:prstGeom>
          <a:noFill/>
          <a:ln w="317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9E6FEE-1B8B-4A3E-8793-F7D473AE13F2}"/>
              </a:ext>
            </a:extLst>
          </p:cNvPr>
          <p:cNvSpPr/>
          <p:nvPr/>
        </p:nvSpPr>
        <p:spPr>
          <a:xfrm>
            <a:off x="2483768" y="5697763"/>
            <a:ext cx="2088000" cy="432000"/>
          </a:xfrm>
          <a:prstGeom prst="rect">
            <a:avLst/>
          </a:prstGeom>
          <a:noFill/>
          <a:ln w="317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056FC-BBD9-47AF-A68B-A7F2CA684745}"/>
              </a:ext>
            </a:extLst>
          </p:cNvPr>
          <p:cNvSpPr txBox="1"/>
          <p:nvPr/>
        </p:nvSpPr>
        <p:spPr>
          <a:xfrm>
            <a:off x="1907704" y="2060848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SA, K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EF0C2-AD74-44A9-B5E9-DF14C8854710}"/>
              </a:ext>
            </a:extLst>
          </p:cNvPr>
          <p:cNvSpPr txBox="1"/>
          <p:nvPr/>
        </p:nvSpPr>
        <p:spPr>
          <a:xfrm>
            <a:off x="3992763" y="1617576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SA, K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3A100-64D4-4B98-AC99-81C3C336EE1E}"/>
              </a:ext>
            </a:extLst>
          </p:cNvPr>
          <p:cNvSpPr txBox="1"/>
          <p:nvPr/>
        </p:nvSpPr>
        <p:spPr>
          <a:xfrm>
            <a:off x="2208436" y="2923277"/>
            <a:ext cx="232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I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6697A-60AC-4763-A96D-934E73EE3DCF}"/>
              </a:ext>
            </a:extLst>
          </p:cNvPr>
          <p:cNvSpPr txBox="1"/>
          <p:nvPr/>
        </p:nvSpPr>
        <p:spPr>
          <a:xfrm>
            <a:off x="4301144" y="2492896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K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906B4-C463-4D8A-B8F1-54BF8B967E1D}"/>
              </a:ext>
            </a:extLst>
          </p:cNvPr>
          <p:cNvSpPr txBox="1"/>
          <p:nvPr/>
        </p:nvSpPr>
        <p:spPr>
          <a:xfrm>
            <a:off x="6413394" y="2069136"/>
            <a:ext cx="232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I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FDBBFD-46C9-4EA0-B90D-1C695515C9E5}"/>
              </a:ext>
            </a:extLst>
          </p:cNvPr>
          <p:cNvSpPr txBox="1"/>
          <p:nvPr/>
        </p:nvSpPr>
        <p:spPr>
          <a:xfrm>
            <a:off x="8506240" y="2501184"/>
            <a:ext cx="232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I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02CFEF-275E-484B-B7E1-0C6736579640}"/>
              </a:ext>
            </a:extLst>
          </p:cNvPr>
          <p:cNvSpPr txBox="1"/>
          <p:nvPr/>
        </p:nvSpPr>
        <p:spPr>
          <a:xfrm>
            <a:off x="4328188" y="4281224"/>
            <a:ext cx="232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I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2BED64-5864-4AC1-88C2-C61A77DE7C2A}"/>
              </a:ext>
            </a:extLst>
          </p:cNvPr>
          <p:cNvSpPr txBox="1"/>
          <p:nvPr/>
        </p:nvSpPr>
        <p:spPr>
          <a:xfrm>
            <a:off x="4328188" y="3795467"/>
            <a:ext cx="232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I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0BD704-C17A-427D-B005-3D59FD5EB3E9}"/>
              </a:ext>
            </a:extLst>
          </p:cNvPr>
          <p:cNvSpPr txBox="1"/>
          <p:nvPr/>
        </p:nvSpPr>
        <p:spPr>
          <a:xfrm>
            <a:off x="4326792" y="2907460"/>
            <a:ext cx="232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I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860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2004195-19F6-43F2-B270-90985ABE214E}"/>
              </a:ext>
            </a:extLst>
          </p:cNvPr>
          <p:cNvSpPr txBox="1">
            <a:spLocks/>
          </p:cNvSpPr>
          <p:nvPr/>
        </p:nvSpPr>
        <p:spPr bwMode="auto">
          <a:xfrm>
            <a:off x="323528" y="2502024"/>
            <a:ext cx="84969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Species identification</a:t>
            </a:r>
            <a:endParaRPr lang="ko-KR" altLang="en-US" sz="2400" b="1" spc="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8377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3CAD1B30-C9CC-418A-98F1-0A4AA6320D23}"/>
              </a:ext>
            </a:extLst>
          </p:cNvPr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Species identification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2FB879-A646-4F10-91AC-121AB686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99" y="1508510"/>
            <a:ext cx="723981" cy="5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2AD92C-2CAA-4C11-A5F1-56077F30F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57" y="2529989"/>
            <a:ext cx="2426087" cy="5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2F9226-460C-4E99-B47F-61F8FD41D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57" y="3301601"/>
            <a:ext cx="1804734" cy="5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C188D4-F005-4A73-BC88-CCAFB6C8F1C4}"/>
              </a:ext>
            </a:extLst>
          </p:cNvPr>
          <p:cNvSpPr txBox="1"/>
          <p:nvPr/>
        </p:nvSpPr>
        <p:spPr>
          <a:xfrm>
            <a:off x="-252536" y="4986734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Plant</a:t>
            </a:r>
            <a:r>
              <a:rPr lang="ko-KR" altLang="en-US" dirty="0"/>
              <a:t> Resources of </a:t>
            </a:r>
            <a:r>
              <a:rPr lang="ko-KR" altLang="en-US" dirty="0" err="1"/>
              <a:t>Tropical</a:t>
            </a:r>
            <a:r>
              <a:rPr lang="ko-KR" altLang="en-US" dirty="0"/>
              <a:t> </a:t>
            </a:r>
            <a:r>
              <a:rPr lang="ko-KR" altLang="en-US" dirty="0" err="1"/>
              <a:t>Africa</a:t>
            </a:r>
            <a:r>
              <a:rPr lang="ko-KR" altLang="en-US" dirty="0"/>
              <a:t> (PROTA)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FEBA9F-0AFE-44A9-90C3-EE6B1F1A6F36}"/>
              </a:ext>
            </a:extLst>
          </p:cNvPr>
          <p:cNvSpPr txBox="1"/>
          <p:nvPr/>
        </p:nvSpPr>
        <p:spPr>
          <a:xfrm>
            <a:off x="750614" y="1721171"/>
            <a:ext cx="6989738" cy="2427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dirty="0"/>
              <a:t>https://uses.plantnet-project.org/en/Sesamum_radiatum_(PROTA)</a:t>
            </a:r>
          </a:p>
          <a:p>
            <a:pPr>
              <a:lnSpc>
                <a:spcPct val="300000"/>
              </a:lnSpc>
            </a:pPr>
            <a:r>
              <a:rPr lang="ko-KR" altLang="en-US" dirty="0"/>
              <a:t>http://www.tropicos.org/Name/24300006</a:t>
            </a:r>
          </a:p>
          <a:p>
            <a:pPr>
              <a:lnSpc>
                <a:spcPct val="300000"/>
              </a:lnSpc>
            </a:pPr>
            <a:r>
              <a:rPr lang="ko-KR" altLang="en-US" dirty="0"/>
              <a:t>https://www.ipni.org/?q=Sesamum%20radiatum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0DA4B5-5730-41DB-9DFD-0B295C164A3D}"/>
              </a:ext>
            </a:extLst>
          </p:cNvPr>
          <p:cNvSpPr txBox="1"/>
          <p:nvPr/>
        </p:nvSpPr>
        <p:spPr>
          <a:xfrm>
            <a:off x="5130355" y="5035242"/>
            <a:ext cx="45862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  <a:latin typeface="times new roman" panose="02020603050405020304" pitchFamily="18" charset="0"/>
              </a:rPr>
              <a:t>They are most certainly </a:t>
            </a:r>
            <a:r>
              <a:rPr lang="en-US" altLang="ko-KR" i="1" dirty="0">
                <a:effectLst/>
                <a:latin typeface="times new roman" panose="02020603050405020304" pitchFamily="18" charset="0"/>
              </a:rPr>
              <a:t>Sesamum </a:t>
            </a:r>
            <a:r>
              <a:rPr lang="en-US" altLang="ko-KR" i="1" dirty="0" err="1">
                <a:effectLst/>
                <a:latin typeface="times new roman" panose="02020603050405020304" pitchFamily="18" charset="0"/>
              </a:rPr>
              <a:t>radiatum</a:t>
            </a:r>
            <a:r>
              <a:rPr lang="en-US" altLang="ko-KR" i="1" dirty="0">
                <a:effectLst/>
                <a:latin typeface="times new roman" panose="02020603050405020304" pitchFamily="18" charset="0"/>
              </a:rPr>
              <a:t> </a:t>
            </a:r>
            <a:r>
              <a:rPr lang="en-US" altLang="ko-KR" dirty="0" err="1">
                <a:effectLst/>
                <a:latin typeface="times new roman" panose="02020603050405020304" pitchFamily="18" charset="0"/>
              </a:rPr>
              <a:t>Thonn</a:t>
            </a:r>
            <a:r>
              <a:rPr lang="en-US" altLang="ko-KR" dirty="0">
                <a:effectLst/>
                <a:latin typeface="times new roman" panose="02020603050405020304" pitchFamily="18" charset="0"/>
              </a:rPr>
              <a:t>. ex </a:t>
            </a:r>
            <a:r>
              <a:rPr lang="en-US" altLang="ko-KR" dirty="0" err="1">
                <a:effectLst/>
                <a:latin typeface="times new roman" panose="02020603050405020304" pitchFamily="18" charset="0"/>
              </a:rPr>
              <a:t>Hornem</a:t>
            </a:r>
            <a:r>
              <a:rPr lang="en-US" altLang="ko-KR" dirty="0">
                <a:effectLst/>
                <a:latin typeface="times new roman" panose="02020603050405020304" pitchFamily="18" charset="0"/>
              </a:rPr>
              <a:t>., based on the radiate lines perpendicular to the margin of the seed, the serrate (saw tooth) leaf margin, and </a:t>
            </a:r>
            <a:r>
              <a:rPr lang="en-US" altLang="ko-KR" dirty="0" err="1">
                <a:effectLst/>
                <a:latin typeface="times new roman" panose="02020603050405020304" pitchFamily="18" charset="0"/>
              </a:rPr>
              <a:t>biapiculate</a:t>
            </a:r>
            <a:r>
              <a:rPr lang="en-US" altLang="ko-KR" dirty="0">
                <a:effectLst/>
                <a:latin typeface="times new roman" panose="02020603050405020304" pitchFamily="18" charset="0"/>
              </a:rPr>
              <a:t> apex of the capsule.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F564EF-5853-4ED6-B78A-C7CCDAC34AD4}"/>
              </a:ext>
            </a:extLst>
          </p:cNvPr>
          <p:cNvSpPr txBox="1"/>
          <p:nvPr/>
        </p:nvSpPr>
        <p:spPr>
          <a:xfrm>
            <a:off x="201738" y="5910064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종 구분을 어떻게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172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Species identification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79142BF-90DD-42DB-A903-56A470608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946483"/>
              </p:ext>
            </p:extLst>
          </p:nvPr>
        </p:nvGraphicFramePr>
        <p:xfrm>
          <a:off x="323528" y="1124744"/>
          <a:ext cx="8538355" cy="4845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687">
                  <a:extLst>
                    <a:ext uri="{9D8B030D-6E8A-4147-A177-3AD203B41FA5}">
                      <a16:colId xmlns:a16="http://schemas.microsoft.com/office/drawing/2014/main" val="1763898871"/>
                    </a:ext>
                  </a:extLst>
                </a:gridCol>
                <a:gridCol w="1227150">
                  <a:extLst>
                    <a:ext uri="{9D8B030D-6E8A-4147-A177-3AD203B41FA5}">
                      <a16:colId xmlns:a16="http://schemas.microsoft.com/office/drawing/2014/main" val="3944917797"/>
                    </a:ext>
                  </a:extLst>
                </a:gridCol>
                <a:gridCol w="287271">
                  <a:extLst>
                    <a:ext uri="{9D8B030D-6E8A-4147-A177-3AD203B41FA5}">
                      <a16:colId xmlns:a16="http://schemas.microsoft.com/office/drawing/2014/main" val="2121023568"/>
                    </a:ext>
                  </a:extLst>
                </a:gridCol>
                <a:gridCol w="1479268">
                  <a:extLst>
                    <a:ext uri="{9D8B030D-6E8A-4147-A177-3AD203B41FA5}">
                      <a16:colId xmlns:a16="http://schemas.microsoft.com/office/drawing/2014/main" val="3353541378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647739012"/>
                    </a:ext>
                  </a:extLst>
                </a:gridCol>
                <a:gridCol w="2787914">
                  <a:extLst>
                    <a:ext uri="{9D8B030D-6E8A-4147-A177-3AD203B41FA5}">
                      <a16:colId xmlns:a16="http://schemas.microsoft.com/office/drawing/2014/main" val="2146632352"/>
                    </a:ext>
                  </a:extLst>
                </a:gridCol>
                <a:gridCol w="1717993">
                  <a:extLst>
                    <a:ext uri="{9D8B030D-6E8A-4147-A177-3AD203B41FA5}">
                      <a16:colId xmlns:a16="http://schemas.microsoft.com/office/drawing/2014/main" val="730119979"/>
                    </a:ext>
                  </a:extLst>
                </a:gridCol>
              </a:tblGrid>
              <a:tr h="23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Species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2n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확보시기</a:t>
                      </a:r>
                      <a:endParaRPr lang="en-US" altLang="ko-KR" sz="10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형태적 특징</a:t>
                      </a:r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문헌</a:t>
                      </a:r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memo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6714227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indicum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NICS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6446401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alatum</a:t>
                      </a:r>
                      <a:endParaRPr lang="en-US" altLang="ko-KR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26</a:t>
                      </a:r>
                      <a:endParaRPr 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NICS, NAG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종자 날개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잎 갈라짐</a:t>
                      </a: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종 보유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(NAG)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7550510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</a:t>
                      </a:r>
                      <a:r>
                        <a:rPr lang="ko-KR" altLang="en-US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capense</a:t>
                      </a:r>
                      <a:endParaRPr 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noStrike" kern="1200" dirty="0"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KARLO, Seeds for Africa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7445648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malabaricum</a:t>
                      </a:r>
                      <a:endParaRPr 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26</a:t>
                      </a:r>
                      <a:endParaRPr 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noStrike" kern="1200" dirty="0"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NBPGR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Progenitor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 제안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Bedigian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5455614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05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capense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KARLO, Seeds for Africa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4524264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06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angolense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NAG, Sunshine seeds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6106182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07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angustifolium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0819107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08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laciniatum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513347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09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latifolium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8136591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prostratum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sngStrike" kern="1200" dirty="0"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USDA_ARS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i="0" u="none" strike="noStrike" kern="1200" dirty="0"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NBPGR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sng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2367423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radiatum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Benin, </a:t>
                      </a:r>
                      <a:r>
                        <a:rPr lang="en-US" altLang="ko-KR" sz="1000" i="0" u="none" strike="noStrike" kern="1200" dirty="0"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NBPGR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5014243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schinzianum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NICS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5124649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13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abbreviatum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n.d.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7615329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14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calycinum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n.d.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8584979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15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marlothii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n.d.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2071918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16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parviflorum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n.d.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5472162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17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pedaloides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rarepalmseeds</a:t>
                      </a: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8573590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18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rigidum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n.d.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8876376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19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de-DE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triphyllum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n.d.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rarepalmseeds</a:t>
                      </a: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098063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0F3C066-779B-42D0-B45D-DAA424B6919E}"/>
              </a:ext>
            </a:extLst>
          </p:cNvPr>
          <p:cNvSpPr txBox="1"/>
          <p:nvPr/>
        </p:nvSpPr>
        <p:spPr>
          <a:xfrm>
            <a:off x="345292" y="6023610"/>
            <a:ext cx="703502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i="0" u="none" strike="noStrike" kern="1200" dirty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</a:rPr>
              <a:t>NICS ; National </a:t>
            </a:r>
            <a:r>
              <a:rPr lang="en-US" altLang="ko-KR" sz="900" dirty="0">
                <a:solidFill>
                  <a:schemeClr val="dk1"/>
                </a:solidFill>
                <a:latin typeface="+mn-ea"/>
              </a:rPr>
              <a:t>Institute of Crop Sciences</a:t>
            </a:r>
            <a:endParaRPr lang="en-US" altLang="ko-KR" sz="900" i="0" u="none" strike="noStrike" kern="1200" dirty="0">
              <a:solidFill>
                <a:schemeClr val="dk1"/>
              </a:solidFill>
              <a:effectLst/>
              <a:latin typeface="+mn-ea"/>
              <a:ea typeface="+mn-ea"/>
              <a:cs typeface="+mn-cs"/>
            </a:endParaRPr>
          </a:p>
          <a:p>
            <a:r>
              <a:rPr lang="en-US" altLang="ko-KR" sz="900" dirty="0">
                <a:solidFill>
                  <a:schemeClr val="dk1"/>
                </a:solidFill>
                <a:latin typeface="+mn-ea"/>
              </a:rPr>
              <a:t>KARLO ; Kenya Agriculture &amp; Livestock Organization</a:t>
            </a:r>
          </a:p>
          <a:p>
            <a:r>
              <a:rPr lang="en-US" altLang="ko-KR" sz="900" dirty="0">
                <a:solidFill>
                  <a:schemeClr val="dk1"/>
                </a:solidFill>
                <a:latin typeface="+mn-ea"/>
              </a:rPr>
              <a:t>NBPGR ; </a:t>
            </a:r>
            <a:r>
              <a:rPr lang="en-US" altLang="ko-KR" sz="900" dirty="0">
                <a:latin typeface="+mn-ea"/>
              </a:rPr>
              <a:t>National Bureau of Plant Genetic Resources</a:t>
            </a:r>
            <a:endParaRPr lang="en-US" altLang="ko-KR" sz="900" dirty="0">
              <a:solidFill>
                <a:schemeClr val="dk1"/>
              </a:solidFill>
              <a:latin typeface="+mn-ea"/>
            </a:endParaRPr>
          </a:p>
          <a:p>
            <a:r>
              <a:rPr lang="en-US" altLang="ko-KR" sz="900" dirty="0">
                <a:solidFill>
                  <a:schemeClr val="dk1"/>
                </a:solidFill>
                <a:latin typeface="+mn-ea"/>
              </a:rPr>
              <a:t>USDA-ARS ; USDA Agricultural Research Service </a:t>
            </a:r>
          </a:p>
          <a:p>
            <a:r>
              <a:rPr lang="en-US" altLang="ko-KR" sz="900" i="0" u="none" strike="noStrike" kern="1200" dirty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</a:rPr>
              <a:t>NAG ; National Agrobiodiversity Center(</a:t>
            </a:r>
            <a:r>
              <a:rPr lang="ko-KR" altLang="en-US" sz="900" i="0" u="none" strike="noStrike" kern="1200" dirty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</a:rPr>
              <a:t>농업유전자원센터</a:t>
            </a:r>
            <a:r>
              <a:rPr lang="en-US" altLang="ko-KR" sz="900" i="0" u="none" strike="noStrike" kern="1200" dirty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</a:rPr>
              <a:t>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003703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Species identification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79142BF-90DD-42DB-A903-56A470608858}"/>
              </a:ext>
            </a:extLst>
          </p:cNvPr>
          <p:cNvGraphicFramePr>
            <a:graphicFrameLocks noGrp="1"/>
          </p:cNvGraphicFramePr>
          <p:nvPr/>
        </p:nvGraphicFramePr>
        <p:xfrm>
          <a:off x="395537" y="1196752"/>
          <a:ext cx="8352929" cy="5328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193">
                  <a:extLst>
                    <a:ext uri="{9D8B030D-6E8A-4147-A177-3AD203B41FA5}">
                      <a16:colId xmlns:a16="http://schemas.microsoft.com/office/drawing/2014/main" val="1763898871"/>
                    </a:ext>
                  </a:extLst>
                </a:gridCol>
                <a:gridCol w="1675934">
                  <a:extLst>
                    <a:ext uri="{9D8B030D-6E8A-4147-A177-3AD203B41FA5}">
                      <a16:colId xmlns:a16="http://schemas.microsoft.com/office/drawing/2014/main" val="3353541378"/>
                    </a:ext>
                  </a:extLst>
                </a:gridCol>
                <a:gridCol w="1675934">
                  <a:extLst>
                    <a:ext uri="{9D8B030D-6E8A-4147-A177-3AD203B41FA5}">
                      <a16:colId xmlns:a16="http://schemas.microsoft.com/office/drawing/2014/main" val="2647739012"/>
                    </a:ext>
                  </a:extLst>
                </a:gridCol>
                <a:gridCol w="1675934">
                  <a:extLst>
                    <a:ext uri="{9D8B030D-6E8A-4147-A177-3AD203B41FA5}">
                      <a16:colId xmlns:a16="http://schemas.microsoft.com/office/drawing/2014/main" val="2146632352"/>
                    </a:ext>
                  </a:extLst>
                </a:gridCol>
                <a:gridCol w="1675934">
                  <a:extLst>
                    <a:ext uri="{9D8B030D-6E8A-4147-A177-3AD203B41FA5}">
                      <a16:colId xmlns:a16="http://schemas.microsoft.com/office/drawing/2014/main" val="730119979"/>
                    </a:ext>
                  </a:extLst>
                </a:gridCol>
              </a:tblGrid>
              <a:tr h="3061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Species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literature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판단</a:t>
                      </a:r>
                      <a:endParaRPr lang="en-US" altLang="ko-KR" sz="10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6714227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indicum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6446401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alatum</a:t>
                      </a:r>
                      <a:endParaRPr lang="en-US" altLang="ko-KR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7550510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</a:t>
                      </a:r>
                      <a:r>
                        <a:rPr lang="ko-KR" altLang="en-US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capense</a:t>
                      </a:r>
                      <a:endParaRPr 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7445648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malabaricum</a:t>
                      </a:r>
                      <a:endParaRPr 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5455614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capense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4524264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angolense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6106182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angustifolium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0819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39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Species identification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79142BF-90DD-42DB-A903-56A470608858}"/>
              </a:ext>
            </a:extLst>
          </p:cNvPr>
          <p:cNvGraphicFramePr>
            <a:graphicFrameLocks noGrp="1"/>
          </p:cNvGraphicFramePr>
          <p:nvPr/>
        </p:nvGraphicFramePr>
        <p:xfrm>
          <a:off x="395537" y="1196752"/>
          <a:ext cx="8352929" cy="5328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193">
                  <a:extLst>
                    <a:ext uri="{9D8B030D-6E8A-4147-A177-3AD203B41FA5}">
                      <a16:colId xmlns:a16="http://schemas.microsoft.com/office/drawing/2014/main" val="1763898871"/>
                    </a:ext>
                  </a:extLst>
                </a:gridCol>
                <a:gridCol w="1675934">
                  <a:extLst>
                    <a:ext uri="{9D8B030D-6E8A-4147-A177-3AD203B41FA5}">
                      <a16:colId xmlns:a16="http://schemas.microsoft.com/office/drawing/2014/main" val="3353541378"/>
                    </a:ext>
                  </a:extLst>
                </a:gridCol>
                <a:gridCol w="1675934">
                  <a:extLst>
                    <a:ext uri="{9D8B030D-6E8A-4147-A177-3AD203B41FA5}">
                      <a16:colId xmlns:a16="http://schemas.microsoft.com/office/drawing/2014/main" val="2647739012"/>
                    </a:ext>
                  </a:extLst>
                </a:gridCol>
                <a:gridCol w="1675934">
                  <a:extLst>
                    <a:ext uri="{9D8B030D-6E8A-4147-A177-3AD203B41FA5}">
                      <a16:colId xmlns:a16="http://schemas.microsoft.com/office/drawing/2014/main" val="2146632352"/>
                    </a:ext>
                  </a:extLst>
                </a:gridCol>
                <a:gridCol w="1675934">
                  <a:extLst>
                    <a:ext uri="{9D8B030D-6E8A-4147-A177-3AD203B41FA5}">
                      <a16:colId xmlns:a16="http://schemas.microsoft.com/office/drawing/2014/main" val="730119979"/>
                    </a:ext>
                  </a:extLst>
                </a:gridCol>
              </a:tblGrid>
              <a:tr h="3061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Species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literature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판단</a:t>
                      </a:r>
                      <a:endParaRPr lang="en-US" altLang="ko-KR" sz="10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6714227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angustifolium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6446401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laciniatum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7550510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latifolium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7445648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prostratum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5455614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radiatum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4524264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schinzianum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6106182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angustifolium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0819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268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Species identification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79142BF-90DD-42DB-A903-56A470608858}"/>
              </a:ext>
            </a:extLst>
          </p:cNvPr>
          <p:cNvGraphicFramePr>
            <a:graphicFrameLocks noGrp="1"/>
          </p:cNvGraphicFramePr>
          <p:nvPr/>
        </p:nvGraphicFramePr>
        <p:xfrm>
          <a:off x="395537" y="1196752"/>
          <a:ext cx="8352929" cy="5328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193">
                  <a:extLst>
                    <a:ext uri="{9D8B030D-6E8A-4147-A177-3AD203B41FA5}">
                      <a16:colId xmlns:a16="http://schemas.microsoft.com/office/drawing/2014/main" val="1763898871"/>
                    </a:ext>
                  </a:extLst>
                </a:gridCol>
                <a:gridCol w="1675934">
                  <a:extLst>
                    <a:ext uri="{9D8B030D-6E8A-4147-A177-3AD203B41FA5}">
                      <a16:colId xmlns:a16="http://schemas.microsoft.com/office/drawing/2014/main" val="3353541378"/>
                    </a:ext>
                  </a:extLst>
                </a:gridCol>
                <a:gridCol w="1675934">
                  <a:extLst>
                    <a:ext uri="{9D8B030D-6E8A-4147-A177-3AD203B41FA5}">
                      <a16:colId xmlns:a16="http://schemas.microsoft.com/office/drawing/2014/main" val="2647739012"/>
                    </a:ext>
                  </a:extLst>
                </a:gridCol>
                <a:gridCol w="1675934">
                  <a:extLst>
                    <a:ext uri="{9D8B030D-6E8A-4147-A177-3AD203B41FA5}">
                      <a16:colId xmlns:a16="http://schemas.microsoft.com/office/drawing/2014/main" val="2146632352"/>
                    </a:ext>
                  </a:extLst>
                </a:gridCol>
                <a:gridCol w="1675934">
                  <a:extLst>
                    <a:ext uri="{9D8B030D-6E8A-4147-A177-3AD203B41FA5}">
                      <a16:colId xmlns:a16="http://schemas.microsoft.com/office/drawing/2014/main" val="730119979"/>
                    </a:ext>
                  </a:extLst>
                </a:gridCol>
              </a:tblGrid>
              <a:tr h="3061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Species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literature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판단</a:t>
                      </a:r>
                      <a:endParaRPr lang="en-US" altLang="ko-KR" sz="10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6714227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abbreviatum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6446401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calycinum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7550510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marlothii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7445648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parviflorum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5455614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pedaloides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4524264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rigidum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6106182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 latinLnBrk="1"/>
                      <a:r>
                        <a:rPr lang="de-DE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triphyllum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0819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153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현황 및 계획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79142BF-90DD-42DB-A903-56A470608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255205"/>
              </p:ext>
            </p:extLst>
          </p:nvPr>
        </p:nvGraphicFramePr>
        <p:xfrm>
          <a:off x="287525" y="1124744"/>
          <a:ext cx="8568952" cy="5089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76389887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94491779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121023568"/>
                    </a:ext>
                  </a:extLst>
                </a:gridCol>
                <a:gridCol w="4716523">
                  <a:extLst>
                    <a:ext uri="{9D8B030D-6E8A-4147-A177-3AD203B41FA5}">
                      <a16:colId xmlns:a16="http://schemas.microsoft.com/office/drawing/2014/main" val="730119979"/>
                    </a:ext>
                  </a:extLst>
                </a:gridCol>
                <a:gridCol w="1980221">
                  <a:extLst>
                    <a:ext uri="{9D8B030D-6E8A-4147-A177-3AD203B41FA5}">
                      <a16:colId xmlns:a16="http://schemas.microsoft.com/office/drawing/2014/main" val="2595097106"/>
                    </a:ext>
                  </a:extLst>
                </a:gridCol>
              </a:tblGrid>
              <a:tr h="23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Species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2n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계획</a:t>
                      </a:r>
                      <a:endParaRPr lang="en-US" altLang="ko-KR" sz="10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질문</a:t>
                      </a:r>
                      <a:endParaRPr lang="en-US" altLang="ko-KR" sz="10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6714227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indicum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게놈 완결성 향상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(nanopore, </a:t>
                      </a:r>
                      <a:r>
                        <a:rPr lang="en-US" altLang="ko-KR" sz="100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bionano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), ISO-seq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6446401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alatum</a:t>
                      </a:r>
                      <a:endParaRPr lang="en-US" altLang="ko-KR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26</a:t>
                      </a:r>
                      <a:endParaRPr 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Hi-C, RNA-seq(root 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추가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), 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증식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유전자원센터입고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), 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동떨어진 종</a:t>
                      </a: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7550510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</a:t>
                      </a:r>
                      <a:r>
                        <a:rPr lang="ko-KR" altLang="en-US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capense</a:t>
                      </a:r>
                      <a:endParaRPr 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종자확보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(Seeds for Africa, KARLO)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7445648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malabaricum</a:t>
                      </a:r>
                      <a:endParaRPr 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26</a:t>
                      </a:r>
                      <a:endParaRPr 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종자확보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(NBPGR)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5455614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05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capense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종자확보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(Seeds for Africa, KARLO)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4524264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06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angolense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Nanopore, Hi-C, progeny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illimina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again, 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비교 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to 2n=64, 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증식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유전자원센터입고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6106182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07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angustifolium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0819107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08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laciniatum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513347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09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latifolium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8136591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prostratum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GRIN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확인</a:t>
                      </a: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2367423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radiatum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Nanopore, Hi-C, progeny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illimina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again, 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증식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유전자원센터입고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5014243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schinzianum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5124649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13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abbreviatum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n.d.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7615329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14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calycinum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n.d.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발아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증식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Karyotyping &amp; </a:t>
                      </a:r>
                      <a:r>
                        <a:rPr lang="en-US" altLang="ko-KR" sz="100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Ilumina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증식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유전자원센터입고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8584979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15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marlothii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n.d.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2071918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16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parviflorum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n.d.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종자확보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(?)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5472162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17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pedaloides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n.d.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Karyotyping, progeny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illimina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again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8573590"/>
                  </a:ext>
                </a:extLst>
              </a:tr>
              <a:tr h="23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18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rigidum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n.d.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종자확보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인도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8876376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19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de-DE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triphyllum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n.d.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발아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증식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phenotyping(ala type?), Karyotyping &amp; </a:t>
                      </a:r>
                      <a:r>
                        <a:rPr lang="en-US" altLang="ko-KR" sz="100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Ilumina</a:t>
                      </a: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0980637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</a:t>
                      </a:r>
                      <a:endParaRPr lang="ko-KR" altLang="en-US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</a:t>
                      </a:r>
                      <a:r>
                        <a:rPr lang="ko-KR" altLang="en-US" sz="1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rad_small</a:t>
                      </a:r>
                      <a:endParaRPr lang="ko-KR" altLang="en-US" sz="1000" i="1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n.d.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443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878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2004195-19F6-43F2-B270-90985ABE214E}"/>
              </a:ext>
            </a:extLst>
          </p:cNvPr>
          <p:cNvSpPr txBox="1">
            <a:spLocks/>
          </p:cNvSpPr>
          <p:nvPr/>
        </p:nvSpPr>
        <p:spPr bwMode="auto">
          <a:xfrm>
            <a:off x="323528" y="2502024"/>
            <a:ext cx="84969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K-</a:t>
            </a:r>
            <a:r>
              <a:rPr lang="en-US" altLang="ko-KR" sz="2400" b="1" spc="1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mer</a:t>
            </a: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analysis ; genome size &amp; heterozygosity</a:t>
            </a:r>
            <a:endParaRPr lang="ko-KR" altLang="en-US" sz="2400" b="1" spc="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5783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내용 개체 틀 2"/>
          <p:cNvSpPr>
            <a:spLocks/>
          </p:cNvSpPr>
          <p:nvPr/>
        </p:nvSpPr>
        <p:spPr bwMode="auto">
          <a:xfrm>
            <a:off x="-180528" y="132879"/>
            <a:ext cx="8892528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Genebanks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available for Sesamum</a:t>
            </a:r>
            <a:endParaRPr lang="ko-KR" altLang="en-US" sz="1100" b="1" i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ECE9FA-337B-45C2-BD18-7795D0003982}"/>
              </a:ext>
            </a:extLst>
          </p:cNvPr>
          <p:cNvGrpSpPr/>
          <p:nvPr/>
        </p:nvGrpSpPr>
        <p:grpSpPr>
          <a:xfrm>
            <a:off x="817178" y="2495550"/>
            <a:ext cx="7509644" cy="2229594"/>
            <a:chOff x="1166812" y="2495550"/>
            <a:chExt cx="6810375" cy="18669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B7A708F-5A3D-40DB-AEC7-9CA1EAF7F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6812" y="2495550"/>
              <a:ext cx="6810375" cy="1866900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8784F9C-47DE-4A86-A1A6-2C8C8C273A50}"/>
                </a:ext>
              </a:extLst>
            </p:cNvPr>
            <p:cNvCxnSpPr/>
            <p:nvPr/>
          </p:nvCxnSpPr>
          <p:spPr>
            <a:xfrm>
              <a:off x="1234231" y="4293096"/>
              <a:ext cx="6732000" cy="0"/>
            </a:xfrm>
            <a:prstGeom prst="line">
              <a:avLst/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0244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Genome size of Sesamum species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C6B820D-2255-446B-B94B-A8321E85D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55141"/>
              </p:ext>
            </p:extLst>
          </p:nvPr>
        </p:nvGraphicFramePr>
        <p:xfrm>
          <a:off x="431540" y="1124744"/>
          <a:ext cx="8280920" cy="505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116">
                  <a:extLst>
                    <a:ext uri="{9D8B030D-6E8A-4147-A177-3AD203B41FA5}">
                      <a16:colId xmlns:a16="http://schemas.microsoft.com/office/drawing/2014/main" val="1763898871"/>
                    </a:ext>
                  </a:extLst>
                </a:gridCol>
                <a:gridCol w="961650">
                  <a:extLst>
                    <a:ext uri="{9D8B030D-6E8A-4147-A177-3AD203B41FA5}">
                      <a16:colId xmlns:a16="http://schemas.microsoft.com/office/drawing/2014/main" val="3353541378"/>
                    </a:ext>
                  </a:extLst>
                </a:gridCol>
                <a:gridCol w="961650">
                  <a:extLst>
                    <a:ext uri="{9D8B030D-6E8A-4147-A177-3AD203B41FA5}">
                      <a16:colId xmlns:a16="http://schemas.microsoft.com/office/drawing/2014/main" val="390446744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637462722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206241955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421737244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1261967764"/>
                    </a:ext>
                  </a:extLst>
                </a:gridCol>
              </a:tblGrid>
              <a:tr h="4746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Species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# chromosome (2n)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Genome size (Mb)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baseline="300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484201"/>
                  </a:ext>
                </a:extLst>
              </a:tr>
              <a:tr h="474668"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literature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karyotyping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Jellyfish</a:t>
                      </a:r>
                    </a:p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v. 1.1.10 </a:t>
                      </a:r>
                      <a:endParaRPr lang="en-US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Genomescope</a:t>
                      </a:r>
                      <a:endParaRPr lang="en-US" altLang="ko-KR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v. 1.0.0</a:t>
                      </a:r>
                      <a:endParaRPr lang="en-US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FALCON_Unzip</a:t>
                      </a:r>
                      <a:endParaRPr lang="en-US" altLang="ko-KR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v.0.4 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CANU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1.8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031932"/>
                  </a:ext>
                </a:extLst>
              </a:tr>
              <a:tr h="3734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S. indicum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322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714227"/>
                  </a:ext>
                </a:extLst>
              </a:tr>
              <a:tr h="3734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S. </a:t>
                      </a:r>
                      <a:r>
                        <a:rPr lang="en-US" sz="1200" i="1" u="none" strike="noStrike" dirty="0" err="1">
                          <a:effectLst/>
                        </a:rPr>
                        <a:t>alatum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504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536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131666"/>
                  </a:ext>
                </a:extLst>
              </a:tr>
              <a:tr h="3734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S. </a:t>
                      </a:r>
                      <a:r>
                        <a:rPr lang="en-US" sz="1200" i="1" u="none" strike="noStrike" dirty="0" err="1">
                          <a:effectLst/>
                        </a:rPr>
                        <a:t>angolense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32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355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446401"/>
                  </a:ext>
                </a:extLst>
              </a:tr>
              <a:tr h="3734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S. </a:t>
                      </a:r>
                      <a:r>
                        <a:rPr lang="en-US" sz="1200" i="1" u="none" strike="noStrike" dirty="0" err="1">
                          <a:effectLst/>
                        </a:rPr>
                        <a:t>pedaloides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n.d.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32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325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548596"/>
                  </a:ext>
                </a:extLst>
              </a:tr>
              <a:tr h="3734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C. triloba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32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301243"/>
                  </a:ext>
                </a:extLst>
              </a:tr>
              <a:tr h="3734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S. </a:t>
                      </a:r>
                      <a:r>
                        <a:rPr lang="en-US" sz="1200" i="1" u="none" strike="noStrike" dirty="0" err="1">
                          <a:effectLst/>
                        </a:rPr>
                        <a:t>schinzianum</a:t>
                      </a:r>
                      <a:r>
                        <a:rPr lang="en-US" sz="1200" i="1" u="none" strike="noStrike" dirty="0">
                          <a:effectLst/>
                        </a:rPr>
                        <a:t> 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64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64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773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692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684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445648"/>
                  </a:ext>
                </a:extLst>
              </a:tr>
              <a:tr h="3734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S. </a:t>
                      </a:r>
                      <a:r>
                        <a:rPr lang="en-US" sz="12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wild_ghana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699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681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524264"/>
                  </a:ext>
                </a:extLst>
              </a:tr>
              <a:tr h="3734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S. </a:t>
                      </a:r>
                      <a:r>
                        <a:rPr lang="en-US" sz="1200" i="1" u="none" strike="noStrike" dirty="0" err="1">
                          <a:effectLst/>
                        </a:rPr>
                        <a:t>radiatum_benin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64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64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?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729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786455"/>
                  </a:ext>
                </a:extLst>
              </a:tr>
              <a:tr h="3734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S.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calycinum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n.d.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191145"/>
                  </a:ext>
                </a:extLst>
              </a:tr>
              <a:tr h="3734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S.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triphyllum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n.d.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661084"/>
                  </a:ext>
                </a:extLst>
              </a:tr>
              <a:tr h="3734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C.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sesamoides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251620"/>
                  </a:ext>
                </a:extLst>
              </a:tr>
            </a:tbl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768A2013-6FDB-4F0D-BE00-58BB61EE8158}"/>
              </a:ext>
            </a:extLst>
          </p:cNvPr>
          <p:cNvGrpSpPr/>
          <p:nvPr/>
        </p:nvGrpSpPr>
        <p:grpSpPr>
          <a:xfrm>
            <a:off x="6156176" y="2248879"/>
            <a:ext cx="494870" cy="424895"/>
            <a:chOff x="7020272" y="2730165"/>
            <a:chExt cx="494870" cy="42489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BA17D14-5A02-4B94-915D-53B614CDF348}"/>
                </a:ext>
              </a:extLst>
            </p:cNvPr>
            <p:cNvGrpSpPr/>
            <p:nvPr/>
          </p:nvGrpSpPr>
          <p:grpSpPr>
            <a:xfrm>
              <a:off x="7020272" y="2730165"/>
              <a:ext cx="144000" cy="424895"/>
              <a:chOff x="10734200" y="1268760"/>
              <a:chExt cx="144000" cy="82800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1453F105-19C2-47CA-BEA2-C99FBB58ECBD}"/>
                  </a:ext>
                </a:extLst>
              </p:cNvPr>
              <p:cNvCxnSpPr/>
              <p:nvPr/>
            </p:nvCxnSpPr>
            <p:spPr>
              <a:xfrm>
                <a:off x="10734215" y="1268760"/>
                <a:ext cx="14398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695DB00-BD1F-47BF-A186-85E2DB72C6E4}"/>
                  </a:ext>
                </a:extLst>
              </p:cNvPr>
              <p:cNvCxnSpPr/>
              <p:nvPr/>
            </p:nvCxnSpPr>
            <p:spPr>
              <a:xfrm>
                <a:off x="10734200" y="2096760"/>
                <a:ext cx="14398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A791694D-0FB8-4497-8F1B-9E1FE38150EA}"/>
                  </a:ext>
                </a:extLst>
              </p:cNvPr>
              <p:cNvCxnSpPr/>
              <p:nvPr/>
            </p:nvCxnSpPr>
            <p:spPr>
              <a:xfrm>
                <a:off x="10878185" y="1268760"/>
                <a:ext cx="0" cy="828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EE511-6A1E-4A05-A8E1-1DC57D4A0492}"/>
                </a:ext>
              </a:extLst>
            </p:cNvPr>
            <p:cNvSpPr txBox="1"/>
            <p:nvPr/>
          </p:nvSpPr>
          <p:spPr>
            <a:xfrm>
              <a:off x="7224678" y="2757946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?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03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Genome length &amp; heterozygosity of </a:t>
            </a:r>
            <a:r>
              <a:rPr lang="en-US" altLang="ko-KR" sz="2000" b="1" i="1" dirty="0">
                <a:solidFill>
                  <a:schemeClr val="bg1"/>
                </a:solidFill>
                <a:latin typeface="+mn-ea"/>
              </a:rPr>
              <a:t>Sesamum</a:t>
            </a:r>
            <a:endParaRPr lang="ko-KR" altLang="en-US" sz="1200" b="1" i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79142BF-90DD-42DB-A903-56A470608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596158"/>
              </p:ext>
            </p:extLst>
          </p:nvPr>
        </p:nvGraphicFramePr>
        <p:xfrm>
          <a:off x="395536" y="1138256"/>
          <a:ext cx="8424936" cy="4886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176389887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121023568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792251652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11805635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571947910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3353541378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647739012"/>
                    </a:ext>
                  </a:extLst>
                </a:gridCol>
              </a:tblGrid>
              <a:tr h="6056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Species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2n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Length</a:t>
                      </a:r>
                      <a:endParaRPr lang="en-US" sz="11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L(repeat)</a:t>
                      </a:r>
                      <a:endParaRPr lang="en-US" sz="11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L(unique)</a:t>
                      </a:r>
                      <a:endParaRPr lang="en-US" sz="11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Heterozygosity</a:t>
                      </a:r>
                    </a:p>
                    <a:p>
                      <a:pPr algn="ctr" fontAlgn="ctr"/>
                      <a:r>
                        <a:rPr lang="en-US" altLang="ko-KR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(min, %, k=19)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Interpretation or</a:t>
                      </a:r>
                      <a:r>
                        <a:rPr lang="ko-KR" altLang="en-US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check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6714227"/>
                  </a:ext>
                </a:extLst>
              </a:tr>
              <a:tr h="428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  <a:latin typeface="+mn-ea"/>
                          <a:ea typeface="+mn-ea"/>
                        </a:rPr>
                        <a:t>S. indicum cv. </a:t>
                      </a:r>
                      <a:r>
                        <a:rPr lang="en-US" sz="1100" i="1" u="none" strike="noStrike" dirty="0" err="1">
                          <a:effectLst/>
                          <a:latin typeface="+mn-ea"/>
                          <a:ea typeface="+mn-ea"/>
                        </a:rPr>
                        <a:t>Goenbeak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446401"/>
                  </a:ext>
                </a:extLst>
              </a:tr>
              <a:tr h="428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  <a:latin typeface="+mn-ea"/>
                          <a:ea typeface="+mn-ea"/>
                        </a:rPr>
                        <a:t>S. </a:t>
                      </a:r>
                      <a:r>
                        <a:rPr lang="en-US" sz="1100" i="1" u="none" strike="noStrike" dirty="0" err="1">
                          <a:effectLst/>
                          <a:latin typeface="+mn-ea"/>
                          <a:ea typeface="+mn-ea"/>
                        </a:rPr>
                        <a:t>alatum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502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223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279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0.09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세대진전 후 감소 확인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445648"/>
                  </a:ext>
                </a:extLst>
              </a:tr>
              <a:tr h="428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  <a:latin typeface="+mn-ea"/>
                          <a:ea typeface="+mn-ea"/>
                        </a:rPr>
                        <a:t>S. </a:t>
                      </a:r>
                      <a:r>
                        <a:rPr lang="en-US" sz="1100" i="1" u="none" strike="noStrike" dirty="0" err="1">
                          <a:effectLst/>
                          <a:latin typeface="+mn-ea"/>
                          <a:ea typeface="+mn-ea"/>
                        </a:rPr>
                        <a:t>angolense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0.39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High cross-pollination?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524264"/>
                  </a:ext>
                </a:extLst>
              </a:tr>
              <a:tr h="428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  <a:latin typeface="+mn-ea"/>
                          <a:ea typeface="+mn-ea"/>
                        </a:rPr>
                        <a:t>S. </a:t>
                      </a:r>
                      <a:r>
                        <a:rPr lang="en-US" sz="1100" i="1" u="none" strike="noStrike" dirty="0" err="1">
                          <a:effectLst/>
                          <a:latin typeface="+mn-ea"/>
                          <a:ea typeface="+mn-ea"/>
                        </a:rPr>
                        <a:t>pedaloides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세대진전 후 감소 확인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819107"/>
                  </a:ext>
                </a:extLst>
              </a:tr>
              <a:tr h="4281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C. triloba</a:t>
                      </a:r>
                      <a:endParaRPr lang="en-US" sz="1100" b="0" i="1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32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388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237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0.14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세대진전 후 감소 확인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136591"/>
                  </a:ext>
                </a:extLst>
              </a:tr>
              <a:tr h="428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  <a:latin typeface="+mn-ea"/>
                          <a:ea typeface="+mn-ea"/>
                        </a:rPr>
                        <a:t>S. </a:t>
                      </a:r>
                      <a:r>
                        <a:rPr lang="en-US" sz="1100" i="1" u="none" strike="noStrike" dirty="0" err="1">
                          <a:effectLst/>
                          <a:latin typeface="+mn-ea"/>
                          <a:ea typeface="+mn-ea"/>
                        </a:rPr>
                        <a:t>schinzianum</a:t>
                      </a:r>
                      <a:r>
                        <a:rPr lang="en-US" sz="1100" i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0.10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세대진전 후 감소 확인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14243"/>
                  </a:ext>
                </a:extLst>
              </a:tr>
              <a:tr h="428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S. </a:t>
                      </a:r>
                      <a:r>
                        <a:rPr lang="en-US" sz="12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wild_ghana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681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316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364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615329"/>
                  </a:ext>
                </a:extLst>
              </a:tr>
              <a:tr h="428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S. </a:t>
                      </a:r>
                      <a:r>
                        <a:rPr lang="en-US" sz="1200" i="1" u="none" strike="noStrike" dirty="0" err="1">
                          <a:effectLst/>
                        </a:rPr>
                        <a:t>radiatum_benin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362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0.10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071918"/>
                  </a:ext>
                </a:extLst>
              </a:tr>
              <a:tr h="4281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O. sativa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Out-group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8573590"/>
                  </a:ext>
                </a:extLst>
              </a:tr>
              <a:tr h="4281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I. batatas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Out-group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0980637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C024A25A-7069-463C-A7B9-15FD70B32A63}"/>
              </a:ext>
            </a:extLst>
          </p:cNvPr>
          <p:cNvSpPr/>
          <p:nvPr/>
        </p:nvSpPr>
        <p:spPr>
          <a:xfrm>
            <a:off x="5004048" y="2564904"/>
            <a:ext cx="72008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C82D463-9620-43AA-B409-2904093982ED}"/>
              </a:ext>
            </a:extLst>
          </p:cNvPr>
          <p:cNvSpPr/>
          <p:nvPr/>
        </p:nvSpPr>
        <p:spPr>
          <a:xfrm>
            <a:off x="5004048" y="3894956"/>
            <a:ext cx="72008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8B3EB3-C762-43C8-874C-80FC6B60BFDB}"/>
              </a:ext>
            </a:extLst>
          </p:cNvPr>
          <p:cNvGrpSpPr/>
          <p:nvPr/>
        </p:nvGrpSpPr>
        <p:grpSpPr>
          <a:xfrm>
            <a:off x="5796136" y="3228514"/>
            <a:ext cx="1237540" cy="1296144"/>
            <a:chOff x="7020272" y="3580169"/>
            <a:chExt cx="1237540" cy="42489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B88E82B-2EEB-4E85-ADAB-985DCD53EC1F}"/>
                </a:ext>
              </a:extLst>
            </p:cNvPr>
            <p:cNvGrpSpPr/>
            <p:nvPr/>
          </p:nvGrpSpPr>
          <p:grpSpPr>
            <a:xfrm>
              <a:off x="7020272" y="3580169"/>
              <a:ext cx="144000" cy="424895"/>
              <a:chOff x="10734200" y="1268760"/>
              <a:chExt cx="144000" cy="828000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FE09B59-4BFA-4E03-BB0C-77A64B005F26}"/>
                  </a:ext>
                </a:extLst>
              </p:cNvPr>
              <p:cNvCxnSpPr/>
              <p:nvPr/>
            </p:nvCxnSpPr>
            <p:spPr>
              <a:xfrm>
                <a:off x="10734215" y="1268760"/>
                <a:ext cx="14398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1C122F2C-3DC3-4F75-AF24-E126FD9CBE34}"/>
                  </a:ext>
                </a:extLst>
              </p:cNvPr>
              <p:cNvCxnSpPr/>
              <p:nvPr/>
            </p:nvCxnSpPr>
            <p:spPr>
              <a:xfrm>
                <a:off x="10734200" y="2096760"/>
                <a:ext cx="14398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916C352E-B1CE-4169-8648-F6417311A530}"/>
                  </a:ext>
                </a:extLst>
              </p:cNvPr>
              <p:cNvCxnSpPr/>
              <p:nvPr/>
            </p:nvCxnSpPr>
            <p:spPr>
              <a:xfrm>
                <a:off x="10878185" y="1268760"/>
                <a:ext cx="0" cy="828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E28F2B-637A-497F-9CB2-E55F3C91131C}"/>
                </a:ext>
              </a:extLst>
            </p:cNvPr>
            <p:cNvSpPr txBox="1"/>
            <p:nvPr/>
          </p:nvSpPr>
          <p:spPr>
            <a:xfrm>
              <a:off x="7164243" y="3738102"/>
              <a:ext cx="1093569" cy="12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not</a:t>
              </a:r>
              <a:r>
                <a:rPr lang="ko-KR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</a:rPr>
                <a:t>×2 ?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3317F2BF-BFD8-4F7F-8190-E2A5B6A875E7}"/>
              </a:ext>
            </a:extLst>
          </p:cNvPr>
          <p:cNvSpPr/>
          <p:nvPr/>
        </p:nvSpPr>
        <p:spPr>
          <a:xfrm>
            <a:off x="2920548" y="2564904"/>
            <a:ext cx="72008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5892141-9E28-4EEC-B518-F0DC4C2393D0}"/>
              </a:ext>
            </a:extLst>
          </p:cNvPr>
          <p:cNvSpPr/>
          <p:nvPr/>
        </p:nvSpPr>
        <p:spPr>
          <a:xfrm>
            <a:off x="2920548" y="3894956"/>
            <a:ext cx="72008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2C7468F-CA70-41A8-BF40-F3E70C3DDF5F}"/>
              </a:ext>
            </a:extLst>
          </p:cNvPr>
          <p:cNvGrpSpPr/>
          <p:nvPr/>
        </p:nvGrpSpPr>
        <p:grpSpPr>
          <a:xfrm>
            <a:off x="3712636" y="3228514"/>
            <a:ext cx="617177" cy="1296144"/>
            <a:chOff x="7020272" y="3580169"/>
            <a:chExt cx="617177" cy="42489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77DD927-6D32-4424-997B-F3B362B5E1B1}"/>
                </a:ext>
              </a:extLst>
            </p:cNvPr>
            <p:cNvGrpSpPr/>
            <p:nvPr/>
          </p:nvGrpSpPr>
          <p:grpSpPr>
            <a:xfrm>
              <a:off x="7020272" y="3580169"/>
              <a:ext cx="144000" cy="424895"/>
              <a:chOff x="10734200" y="1268760"/>
              <a:chExt cx="144000" cy="82800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5A0981BE-D6AA-4BE4-9B24-75AF1CB9CA6A}"/>
                  </a:ext>
                </a:extLst>
              </p:cNvPr>
              <p:cNvCxnSpPr/>
              <p:nvPr/>
            </p:nvCxnSpPr>
            <p:spPr>
              <a:xfrm>
                <a:off x="10734215" y="1268760"/>
                <a:ext cx="14398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EC8895C4-0F7C-42E5-9228-7116BE3BF3FB}"/>
                  </a:ext>
                </a:extLst>
              </p:cNvPr>
              <p:cNvCxnSpPr/>
              <p:nvPr/>
            </p:nvCxnSpPr>
            <p:spPr>
              <a:xfrm>
                <a:off x="10734200" y="2096760"/>
                <a:ext cx="14398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928D831E-3079-46E8-925C-BBFE218A4750}"/>
                  </a:ext>
                </a:extLst>
              </p:cNvPr>
              <p:cNvCxnSpPr/>
              <p:nvPr/>
            </p:nvCxnSpPr>
            <p:spPr>
              <a:xfrm>
                <a:off x="10878185" y="1268760"/>
                <a:ext cx="0" cy="828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2C696E-F550-4BEE-8994-04441D8F9FD0}"/>
                </a:ext>
              </a:extLst>
            </p:cNvPr>
            <p:cNvSpPr txBox="1"/>
            <p:nvPr/>
          </p:nvSpPr>
          <p:spPr>
            <a:xfrm>
              <a:off x="7164243" y="3738102"/>
              <a:ext cx="473206" cy="12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×2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65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Genome size &amp; heterozygosity of </a:t>
            </a:r>
            <a:r>
              <a:rPr lang="en-US" altLang="ko-KR" sz="2000" b="1" i="1" dirty="0">
                <a:solidFill>
                  <a:schemeClr val="bg1"/>
                </a:solidFill>
                <a:latin typeface="+mn-ea"/>
              </a:rPr>
              <a:t>S. indicum</a:t>
            </a:r>
            <a:endParaRPr lang="ko-KR" altLang="en-US" sz="1200" b="1" i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9AE5B205-A92B-4C7A-84C2-6FDA56C5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757906"/>
              </p:ext>
            </p:extLst>
          </p:nvPr>
        </p:nvGraphicFramePr>
        <p:xfrm>
          <a:off x="467544" y="1068983"/>
          <a:ext cx="8208914" cy="5528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4174084979"/>
                    </a:ext>
                  </a:extLst>
                </a:gridCol>
                <a:gridCol w="537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774">
                  <a:extLst>
                    <a:ext uri="{9D8B030D-6E8A-4147-A177-3AD203B41FA5}">
                      <a16:colId xmlns:a16="http://schemas.microsoft.com/office/drawing/2014/main" val="2139864400"/>
                    </a:ext>
                  </a:extLst>
                </a:gridCol>
                <a:gridCol w="1179774">
                  <a:extLst>
                    <a:ext uri="{9D8B030D-6E8A-4147-A177-3AD203B41FA5}">
                      <a16:colId xmlns:a16="http://schemas.microsoft.com/office/drawing/2014/main" val="2447425315"/>
                    </a:ext>
                  </a:extLst>
                </a:gridCol>
                <a:gridCol w="1179774">
                  <a:extLst>
                    <a:ext uri="{9D8B030D-6E8A-4147-A177-3AD203B41FA5}">
                      <a16:colId xmlns:a16="http://schemas.microsoft.com/office/drawing/2014/main" val="3540098686"/>
                    </a:ext>
                  </a:extLst>
                </a:gridCol>
                <a:gridCol w="1179774">
                  <a:extLst>
                    <a:ext uri="{9D8B030D-6E8A-4147-A177-3AD203B41FA5}">
                      <a16:colId xmlns:a16="http://schemas.microsoft.com/office/drawing/2014/main" val="282752134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148569808"/>
                    </a:ext>
                  </a:extLst>
                </a:gridCol>
              </a:tblGrid>
              <a:tr h="3733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Species</a:t>
                      </a: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Length</a:t>
                      </a:r>
                      <a:endParaRPr lang="en-US" sz="11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L(repeat)</a:t>
                      </a:r>
                      <a:endParaRPr lang="en-US" sz="11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L(unique)</a:t>
                      </a:r>
                      <a:endParaRPr lang="en-US" sz="11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Heterozygosity</a:t>
                      </a:r>
                    </a:p>
                    <a:p>
                      <a:pPr algn="ctr" fontAlgn="ctr"/>
                      <a:r>
                        <a:rPr lang="en-US" altLang="ko-KR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(min, %, k=19)</a:t>
                      </a: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Interpretation</a:t>
                      </a:r>
                    </a:p>
                  </a:txBody>
                  <a:tcPr marL="9525" marR="9525" marT="0" marB="0" anchor="ctr"/>
                </a:tc>
                <a:extLst>
                  <a:ext uri="{0D108BD9-81ED-4DB2-BD59-A6C34878D82A}">
                    <a16:rowId xmlns:a16="http://schemas.microsoft.com/office/drawing/2014/main" val="3770909197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 err="1">
                          <a:effectLst/>
                          <a:latin typeface="+mn-ea"/>
                          <a:ea typeface="+mn-ea"/>
                        </a:rPr>
                        <a:t>Goenbeak</a:t>
                      </a:r>
                      <a:r>
                        <a:rPr lang="en-US" altLang="ko-KR" sz="1100" i="1" u="none" strike="noStrike" dirty="0" err="1">
                          <a:effectLst/>
                          <a:latin typeface="+mn-ea"/>
                          <a:ea typeface="+mn-ea"/>
                        </a:rPr>
                        <a:t>_DL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KOR</a:t>
                      </a: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626375140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1" u="none" strike="noStrike" dirty="0" err="1">
                          <a:effectLst/>
                          <a:latin typeface="+mn-ea"/>
                          <a:ea typeface="+mn-ea"/>
                        </a:rPr>
                        <a:t>Goenbeak_DC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KOR</a:t>
                      </a: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010</a:t>
                      </a: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91329469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Gyoungbuk22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KOR</a:t>
                      </a: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12176760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Gb x Gb22</a:t>
                      </a:r>
                      <a:endParaRPr lang="en-US" sz="1100" b="0" i="1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KOR</a:t>
                      </a: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307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193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0.29</a:t>
                      </a: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4242136031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Gb22 x Gb</a:t>
                      </a:r>
                      <a:endParaRPr lang="en-US" altLang="ko-KR" sz="1100" b="0" i="1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KOR</a:t>
                      </a:r>
                    </a:p>
                  </a:txBody>
                  <a:tcPr marL="9525" marR="952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 필요</a:t>
                      </a:r>
                      <a:endParaRPr lang="en-US" altLang="ko-KR" sz="1100" b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614336011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rad fake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309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114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195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0.06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1684521620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E.R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310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116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194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0.05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985047231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+mn-ea"/>
                          <a:ea typeface="+mn-ea"/>
                        </a:rPr>
                        <a:t>Osan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KOR</a:t>
                      </a: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299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106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194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0.05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1741866583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CHN</a:t>
                      </a:r>
                      <a:endParaRPr lang="ko-KR" altLang="en-US" sz="11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277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93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184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0.34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Check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 err="1">
                          <a:latin typeface="+mn-ea"/>
                          <a:ea typeface="+mn-ea"/>
                        </a:rPr>
                        <a:t>Illumina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 seq.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102846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sweta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IDN</a:t>
                      </a:r>
                      <a:endParaRPr lang="ko-KR" altLang="en-US" sz="11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292</a:t>
                      </a: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100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193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0.06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Variation</a:t>
                      </a:r>
                      <a:r>
                        <a:rPr lang="en-US" altLang="ko-KR" sz="1100" baseline="0" dirty="0">
                          <a:latin typeface="+mn-ea"/>
                          <a:ea typeface="+mn-ea"/>
                        </a:rPr>
                        <a:t> of r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epeat</a:t>
                      </a:r>
                      <a:r>
                        <a:rPr lang="en-US" altLang="ko-KR" sz="1100" baseline="0" dirty="0">
                          <a:latin typeface="+mn-ea"/>
                          <a:ea typeface="+mn-ea"/>
                        </a:rPr>
                        <a:t> 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334848173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수원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KOR</a:t>
                      </a:r>
                      <a:endParaRPr lang="ko-KR" altLang="en-US" sz="11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308</a:t>
                      </a: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114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194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0.05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3903168698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고마조우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JPN</a:t>
                      </a:r>
                      <a:endParaRPr lang="ko-KR" altLang="en-US" sz="11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296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103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193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1728900668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Dt-45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308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113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194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0.06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1915773004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Dt-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sel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298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104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193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0.05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770745388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강안</a:t>
                      </a: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KOR</a:t>
                      </a: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306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112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194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0.06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1225844265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강흑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KOR</a:t>
                      </a: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306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112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194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0.05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436055818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도담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KOR</a:t>
                      </a: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304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110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194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0.06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3669433993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T426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KOR</a:t>
                      </a: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305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111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194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0.05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105827443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LC162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SEN</a:t>
                      </a:r>
                      <a:endParaRPr lang="ko-KR" altLang="en-US" sz="11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288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96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192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0.14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303314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8190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K-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mer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spectrum ; Sesamum species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7133152-D2F6-4BE7-B84E-498BC7F80796}"/>
              </a:ext>
            </a:extLst>
          </p:cNvPr>
          <p:cNvGrpSpPr/>
          <p:nvPr/>
        </p:nvGrpSpPr>
        <p:grpSpPr>
          <a:xfrm>
            <a:off x="539552" y="1043949"/>
            <a:ext cx="1692000" cy="1860758"/>
            <a:chOff x="1939845" y="1079472"/>
            <a:chExt cx="1692000" cy="1860758"/>
          </a:xfrm>
        </p:grpSpPr>
        <p:pic>
          <p:nvPicPr>
            <p:cNvPr id="46" name="Picture 7">
              <a:extLst>
                <a:ext uri="{FF2B5EF4-FFF2-40B4-BE49-F238E27FC236}">
                  <a16:creationId xmlns:a16="http://schemas.microsoft.com/office/drawing/2014/main" id="{C8A7AFE0-6F57-4037-BB8F-AD5B165A4A6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9845" y="1079472"/>
              <a:ext cx="1692000" cy="1692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2ECC17-0E90-47D7-A943-32E79B6D239F}"/>
                </a:ext>
              </a:extLst>
            </p:cNvPr>
            <p:cNvSpPr txBox="1"/>
            <p:nvPr/>
          </p:nvSpPr>
          <p:spPr>
            <a:xfrm>
              <a:off x="2154903" y="2709398"/>
              <a:ext cx="12618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i="1" dirty="0"/>
                <a:t>S. ind. </a:t>
              </a:r>
              <a:r>
                <a:rPr lang="en-US" altLang="ko-KR" sz="900" i="1" dirty="0" err="1"/>
                <a:t>Goenbaek_DL</a:t>
              </a:r>
              <a:endParaRPr lang="ko-KR" altLang="en-US" sz="900" i="1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FEDD8FD-EC31-4BCE-8297-D5405AA60AE5}"/>
              </a:ext>
            </a:extLst>
          </p:cNvPr>
          <p:cNvGrpSpPr/>
          <p:nvPr/>
        </p:nvGrpSpPr>
        <p:grpSpPr>
          <a:xfrm>
            <a:off x="539552" y="4925213"/>
            <a:ext cx="1692000" cy="1844730"/>
            <a:chOff x="191085" y="4925213"/>
            <a:chExt cx="1692000" cy="1844730"/>
          </a:xfrm>
        </p:grpSpPr>
        <p:pic>
          <p:nvPicPr>
            <p:cNvPr id="19" name="Picture 1">
              <a:extLst>
                <a:ext uri="{FF2B5EF4-FFF2-40B4-BE49-F238E27FC236}">
                  <a16:creationId xmlns:a16="http://schemas.microsoft.com/office/drawing/2014/main" id="{30B9220B-282B-4E9E-8043-FD5ACA43E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5" y="4925213"/>
              <a:ext cx="1692000" cy="16920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CD26472-21C6-4544-8DF8-360066C2F930}"/>
                </a:ext>
              </a:extLst>
            </p:cNvPr>
            <p:cNvSpPr txBox="1"/>
            <p:nvPr/>
          </p:nvSpPr>
          <p:spPr>
            <a:xfrm>
              <a:off x="489499" y="6539111"/>
              <a:ext cx="109517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i="1" dirty="0"/>
                <a:t>S </a:t>
              </a:r>
              <a:r>
                <a:rPr lang="en-US" altLang="ko-KR" sz="900" i="1" dirty="0" err="1"/>
                <a:t>radiatum_Benin</a:t>
              </a:r>
              <a:endParaRPr lang="ko-KR" altLang="en-US" sz="900" i="1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353060-E525-4214-B556-C83CEA567BCE}"/>
              </a:ext>
            </a:extLst>
          </p:cNvPr>
          <p:cNvGrpSpPr/>
          <p:nvPr/>
        </p:nvGrpSpPr>
        <p:grpSpPr>
          <a:xfrm>
            <a:off x="4041857" y="3048431"/>
            <a:ext cx="1692000" cy="1844730"/>
            <a:chOff x="7200480" y="4925213"/>
            <a:chExt cx="1692000" cy="184473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ABA9F0D4-C56C-4A48-A97E-3C988DB92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480" y="4925213"/>
              <a:ext cx="1692000" cy="1692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19597D-377F-4544-8D8B-E97708263967}"/>
                </a:ext>
              </a:extLst>
            </p:cNvPr>
            <p:cNvSpPr txBox="1"/>
            <p:nvPr/>
          </p:nvSpPr>
          <p:spPr>
            <a:xfrm>
              <a:off x="7716903" y="6539111"/>
              <a:ext cx="6591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i="1" dirty="0"/>
                <a:t>C. triloba</a:t>
              </a:r>
              <a:endParaRPr lang="ko-KR" altLang="en-US" sz="900" i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ACC851F-A649-4EFD-AC14-55711310C021}"/>
              </a:ext>
            </a:extLst>
          </p:cNvPr>
          <p:cNvGrpSpPr/>
          <p:nvPr/>
        </p:nvGrpSpPr>
        <p:grpSpPr>
          <a:xfrm>
            <a:off x="539552" y="3048431"/>
            <a:ext cx="1692000" cy="1831558"/>
            <a:chOff x="5456832" y="3068960"/>
            <a:chExt cx="1692000" cy="1831558"/>
          </a:xfrm>
        </p:grpSpPr>
        <p:pic>
          <p:nvPicPr>
            <p:cNvPr id="27" name="Picture 6">
              <a:extLst>
                <a:ext uri="{FF2B5EF4-FFF2-40B4-BE49-F238E27FC236}">
                  <a16:creationId xmlns:a16="http://schemas.microsoft.com/office/drawing/2014/main" id="{8B506EF5-EB5B-48C7-A643-F9249D8DE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6832" y="3068960"/>
              <a:ext cx="1692000" cy="1692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F25809-A154-43B7-837B-705CFBD7E2D2}"/>
                </a:ext>
              </a:extLst>
            </p:cNvPr>
            <p:cNvSpPr txBox="1"/>
            <p:nvPr/>
          </p:nvSpPr>
          <p:spPr>
            <a:xfrm>
              <a:off x="5878678" y="4669686"/>
              <a:ext cx="8483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i="1" dirty="0"/>
                <a:t>S. </a:t>
              </a:r>
              <a:r>
                <a:rPr lang="en-US" altLang="ko-KR" sz="900" i="1" dirty="0" err="1"/>
                <a:t>angolense</a:t>
              </a:r>
              <a:endParaRPr lang="ko-KR" altLang="en-US" sz="900" i="1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6F71F8A-B7B4-486A-8745-EA247BC82529}"/>
              </a:ext>
            </a:extLst>
          </p:cNvPr>
          <p:cNvGrpSpPr/>
          <p:nvPr/>
        </p:nvGrpSpPr>
        <p:grpSpPr>
          <a:xfrm>
            <a:off x="2288312" y="4925213"/>
            <a:ext cx="1692000" cy="1844730"/>
            <a:chOff x="1939845" y="4925213"/>
            <a:chExt cx="1692000" cy="18447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343C52-7FFA-413B-BC41-F1CF112E7198}"/>
                </a:ext>
              </a:extLst>
            </p:cNvPr>
            <p:cNvSpPr txBox="1"/>
            <p:nvPr/>
          </p:nvSpPr>
          <p:spPr>
            <a:xfrm>
              <a:off x="2331234" y="6539111"/>
              <a:ext cx="9092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i="1" dirty="0"/>
                <a:t>S. </a:t>
              </a:r>
              <a:r>
                <a:rPr lang="en-US" altLang="ko-KR" sz="900" i="1" dirty="0" err="1"/>
                <a:t>wild_Ghana</a:t>
              </a:r>
              <a:endParaRPr lang="ko-KR" altLang="en-US" sz="900" i="1" dirty="0"/>
            </a:p>
          </p:txBody>
        </p:sp>
        <p:pic>
          <p:nvPicPr>
            <p:cNvPr id="30" name="Picture 1">
              <a:extLst>
                <a:ext uri="{FF2B5EF4-FFF2-40B4-BE49-F238E27FC236}">
                  <a16:creationId xmlns:a16="http://schemas.microsoft.com/office/drawing/2014/main" id="{6EACF53B-74A9-4B06-BD56-48BB59797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9845" y="4925213"/>
              <a:ext cx="1692000" cy="1692000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12337B8-1A4B-4F18-A0E8-28C9C3BE3230}"/>
              </a:ext>
            </a:extLst>
          </p:cNvPr>
          <p:cNvGrpSpPr/>
          <p:nvPr/>
        </p:nvGrpSpPr>
        <p:grpSpPr>
          <a:xfrm>
            <a:off x="4041857" y="4925213"/>
            <a:ext cx="1851230" cy="1844730"/>
            <a:chOff x="3693390" y="4925213"/>
            <a:chExt cx="1851230" cy="184473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8632F06-8BFF-4328-B5F5-0566FEBB2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3" b="-1"/>
            <a:stretch/>
          </p:blipFill>
          <p:spPr>
            <a:xfrm>
              <a:off x="3693390" y="4925213"/>
              <a:ext cx="1851230" cy="1692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0890AF-4B76-481D-AB2E-2BE730A795DC}"/>
                </a:ext>
              </a:extLst>
            </p:cNvPr>
            <p:cNvSpPr txBox="1"/>
            <p:nvPr/>
          </p:nvSpPr>
          <p:spPr>
            <a:xfrm>
              <a:off x="4186836" y="6539111"/>
              <a:ext cx="9316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i="1" dirty="0"/>
                <a:t>S </a:t>
              </a:r>
              <a:r>
                <a:rPr lang="en-US" altLang="ko-KR" sz="900" i="1" dirty="0" err="1"/>
                <a:t>schinzianum</a:t>
              </a:r>
              <a:endParaRPr lang="ko-KR" altLang="en-US" sz="900" i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61361E3-B06E-46CC-AB44-3772788B9285}"/>
              </a:ext>
            </a:extLst>
          </p:cNvPr>
          <p:cNvGrpSpPr/>
          <p:nvPr/>
        </p:nvGrpSpPr>
        <p:grpSpPr>
          <a:xfrm>
            <a:off x="2288312" y="3048431"/>
            <a:ext cx="1692000" cy="1831558"/>
            <a:chOff x="7200480" y="3068960"/>
            <a:chExt cx="1692000" cy="1831558"/>
          </a:xfrm>
        </p:grpSpPr>
        <p:pic>
          <p:nvPicPr>
            <p:cNvPr id="35" name="Picture 1">
              <a:extLst>
                <a:ext uri="{FF2B5EF4-FFF2-40B4-BE49-F238E27FC236}">
                  <a16:creationId xmlns:a16="http://schemas.microsoft.com/office/drawing/2014/main" id="{67C3D059-C6E4-4DCE-AB10-38198C6F0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480" y="3068960"/>
              <a:ext cx="1692000" cy="1692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79CCFD-2830-4C4C-87DE-2602EF27753A}"/>
                </a:ext>
              </a:extLst>
            </p:cNvPr>
            <p:cNvSpPr txBox="1"/>
            <p:nvPr/>
          </p:nvSpPr>
          <p:spPr>
            <a:xfrm>
              <a:off x="7606296" y="4669686"/>
              <a:ext cx="8803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i="1" dirty="0"/>
                <a:t>S. </a:t>
              </a:r>
              <a:r>
                <a:rPr lang="en-US" altLang="ko-KR" sz="900" i="1" dirty="0" err="1"/>
                <a:t>pedaloides</a:t>
              </a:r>
              <a:endParaRPr lang="ko-KR" altLang="en-US" sz="900" i="1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288312" y="1043949"/>
            <a:ext cx="1692000" cy="1831558"/>
            <a:chOff x="3693390" y="3068960"/>
            <a:chExt cx="1692000" cy="1831558"/>
          </a:xfrm>
        </p:grpSpPr>
        <p:pic>
          <p:nvPicPr>
            <p:cNvPr id="49" name="Picture 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390" y="3068960"/>
              <a:ext cx="1692000" cy="1692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5F1CDD-3E6E-45E9-968F-657BEFF4E76C}"/>
                </a:ext>
              </a:extLst>
            </p:cNvPr>
            <p:cNvSpPr txBox="1"/>
            <p:nvPr/>
          </p:nvSpPr>
          <p:spPr>
            <a:xfrm>
              <a:off x="4217828" y="4669686"/>
              <a:ext cx="6431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i="1" dirty="0"/>
                <a:t>S </a:t>
              </a:r>
              <a:r>
                <a:rPr lang="en-US" altLang="ko-KR" sz="900" i="1" dirty="0" err="1"/>
                <a:t>alatum</a:t>
              </a:r>
              <a:endParaRPr lang="ko-KR" altLang="en-US" sz="9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67506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K-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mer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spectrum ; Sesamum species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9AE3D81-8CB0-4BB3-8CAA-63C8816245AE}"/>
              </a:ext>
            </a:extLst>
          </p:cNvPr>
          <p:cNvGrpSpPr/>
          <p:nvPr/>
        </p:nvGrpSpPr>
        <p:grpSpPr>
          <a:xfrm>
            <a:off x="5446935" y="1079472"/>
            <a:ext cx="1692000" cy="1860758"/>
            <a:chOff x="5446935" y="1079472"/>
            <a:chExt cx="1692000" cy="1860758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41F835D8-9973-4520-AAA9-827501F0F11A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6935" y="1079472"/>
              <a:ext cx="1692000" cy="16920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6ACF063-D19A-45D6-85E3-A39D65970E1F}"/>
                </a:ext>
              </a:extLst>
            </p:cNvPr>
            <p:cNvSpPr txBox="1"/>
            <p:nvPr/>
          </p:nvSpPr>
          <p:spPr>
            <a:xfrm>
              <a:off x="5967766" y="2709398"/>
              <a:ext cx="69923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i="1" dirty="0"/>
                <a:t>S. ind. E.R</a:t>
              </a:r>
              <a:endParaRPr lang="ko-KR" altLang="en-US" sz="900" i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4F2EF0E-2D0B-477E-BCE8-E207D7D4BF96}"/>
              </a:ext>
            </a:extLst>
          </p:cNvPr>
          <p:cNvGrpSpPr/>
          <p:nvPr/>
        </p:nvGrpSpPr>
        <p:grpSpPr>
          <a:xfrm>
            <a:off x="7200480" y="1079472"/>
            <a:ext cx="1692000" cy="1860758"/>
            <a:chOff x="7200480" y="1079472"/>
            <a:chExt cx="1692000" cy="1860758"/>
          </a:xfrm>
        </p:grpSpPr>
        <p:pic>
          <p:nvPicPr>
            <p:cNvPr id="39" name="Picture 5">
              <a:extLst>
                <a:ext uri="{FF2B5EF4-FFF2-40B4-BE49-F238E27FC236}">
                  <a16:creationId xmlns:a16="http://schemas.microsoft.com/office/drawing/2014/main" id="{76035F7B-FFE8-42A2-B2E4-B88DC41BE4C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480" y="1079472"/>
              <a:ext cx="1692000" cy="16920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EE0B37-981E-4873-AD6E-D2D24AAC929A}"/>
                </a:ext>
              </a:extLst>
            </p:cNvPr>
            <p:cNvSpPr txBox="1"/>
            <p:nvPr/>
          </p:nvSpPr>
          <p:spPr>
            <a:xfrm>
              <a:off x="7690453" y="2709398"/>
              <a:ext cx="71205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i="1" dirty="0"/>
                <a:t>S. ind. rad</a:t>
              </a:r>
              <a:endParaRPr lang="ko-KR" altLang="en-US" sz="900" i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142343-1A25-4A08-8593-EF03AFBBFE50}"/>
              </a:ext>
            </a:extLst>
          </p:cNvPr>
          <p:cNvGrpSpPr/>
          <p:nvPr/>
        </p:nvGrpSpPr>
        <p:grpSpPr>
          <a:xfrm>
            <a:off x="186300" y="1079472"/>
            <a:ext cx="1692000" cy="1860758"/>
            <a:chOff x="186300" y="1079472"/>
            <a:chExt cx="1692000" cy="1860758"/>
          </a:xfrm>
        </p:grpSpPr>
        <p:pic>
          <p:nvPicPr>
            <p:cNvPr id="42" name="Picture 7">
              <a:extLst>
                <a:ext uri="{FF2B5EF4-FFF2-40B4-BE49-F238E27FC236}">
                  <a16:creationId xmlns:a16="http://schemas.microsoft.com/office/drawing/2014/main" id="{460BF947-276A-4E13-A8FF-B2B2F20AA4E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00" y="1079472"/>
              <a:ext cx="1692000" cy="16920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246641C-019E-4F1A-8098-8C5B8D2CC3A1}"/>
                </a:ext>
              </a:extLst>
            </p:cNvPr>
            <p:cNvSpPr txBox="1"/>
            <p:nvPr/>
          </p:nvSpPr>
          <p:spPr>
            <a:xfrm>
              <a:off x="391740" y="2709398"/>
              <a:ext cx="128112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i="1" dirty="0"/>
                <a:t>S. Ind. </a:t>
              </a:r>
              <a:r>
                <a:rPr lang="en-US" altLang="ko-KR" sz="900" i="1" dirty="0" err="1"/>
                <a:t>Goenbaek_DC</a:t>
              </a:r>
              <a:endParaRPr lang="ko-KR" altLang="en-US" sz="900" i="1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7133152-D2F6-4BE7-B84E-498BC7F80796}"/>
              </a:ext>
            </a:extLst>
          </p:cNvPr>
          <p:cNvGrpSpPr/>
          <p:nvPr/>
        </p:nvGrpSpPr>
        <p:grpSpPr>
          <a:xfrm>
            <a:off x="1939845" y="1079472"/>
            <a:ext cx="1692000" cy="1860758"/>
            <a:chOff x="1939845" y="1079472"/>
            <a:chExt cx="1692000" cy="1860758"/>
          </a:xfrm>
        </p:grpSpPr>
        <p:pic>
          <p:nvPicPr>
            <p:cNvPr id="46" name="Picture 7">
              <a:extLst>
                <a:ext uri="{FF2B5EF4-FFF2-40B4-BE49-F238E27FC236}">
                  <a16:creationId xmlns:a16="http://schemas.microsoft.com/office/drawing/2014/main" id="{C8A7AFE0-6F57-4037-BB8F-AD5B165A4A6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9845" y="1079472"/>
              <a:ext cx="1692000" cy="1692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2ECC17-0E90-47D7-A943-32E79B6D239F}"/>
                </a:ext>
              </a:extLst>
            </p:cNvPr>
            <p:cNvSpPr txBox="1"/>
            <p:nvPr/>
          </p:nvSpPr>
          <p:spPr>
            <a:xfrm>
              <a:off x="2154903" y="2709398"/>
              <a:ext cx="12618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i="1" dirty="0"/>
                <a:t>S. ind. </a:t>
              </a:r>
              <a:r>
                <a:rPr lang="en-US" altLang="ko-KR" sz="900" i="1" dirty="0" err="1"/>
                <a:t>Goenbaek_DL</a:t>
              </a:r>
              <a:endParaRPr lang="ko-KR" altLang="en-US" sz="900" i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3D9A9A0-9899-44ED-992C-93B7F6328490}"/>
              </a:ext>
            </a:extLst>
          </p:cNvPr>
          <p:cNvGrpSpPr/>
          <p:nvPr/>
        </p:nvGrpSpPr>
        <p:grpSpPr>
          <a:xfrm>
            <a:off x="3693390" y="1079472"/>
            <a:ext cx="1692000" cy="1860758"/>
            <a:chOff x="3693390" y="1079472"/>
            <a:chExt cx="1692000" cy="1860758"/>
          </a:xfrm>
        </p:grpSpPr>
        <p:pic>
          <p:nvPicPr>
            <p:cNvPr id="50" name="Picture 5">
              <a:extLst>
                <a:ext uri="{FF2B5EF4-FFF2-40B4-BE49-F238E27FC236}">
                  <a16:creationId xmlns:a16="http://schemas.microsoft.com/office/drawing/2014/main" id="{6E586F1D-8D13-4276-8326-5235D4C546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390" y="1079472"/>
              <a:ext cx="1692000" cy="1692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58A8B2-81D7-4DF6-BD70-032B9B0B8D77}"/>
                </a:ext>
              </a:extLst>
            </p:cNvPr>
            <p:cNvSpPr txBox="1"/>
            <p:nvPr/>
          </p:nvSpPr>
          <p:spPr>
            <a:xfrm>
              <a:off x="4134472" y="2709398"/>
              <a:ext cx="80983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i="1" dirty="0"/>
                <a:t>S. ind. </a:t>
              </a:r>
              <a:r>
                <a:rPr lang="en-US" altLang="ko-KR" sz="900" i="1" dirty="0" err="1"/>
                <a:t>Osan</a:t>
              </a:r>
              <a:endParaRPr lang="ko-KR" altLang="en-US" sz="900" i="1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64ED57B-26CF-4030-B5F4-CAB94BCCB868}"/>
              </a:ext>
            </a:extLst>
          </p:cNvPr>
          <p:cNvGrpSpPr/>
          <p:nvPr/>
        </p:nvGrpSpPr>
        <p:grpSpPr>
          <a:xfrm>
            <a:off x="191085" y="3068960"/>
            <a:ext cx="1692000" cy="1831558"/>
            <a:chOff x="191085" y="3068960"/>
            <a:chExt cx="1692000" cy="1831558"/>
          </a:xfrm>
        </p:grpSpPr>
        <p:pic>
          <p:nvPicPr>
            <p:cNvPr id="53" name="Picture 1">
              <a:extLst>
                <a:ext uri="{FF2B5EF4-FFF2-40B4-BE49-F238E27FC236}">
                  <a16:creationId xmlns:a16="http://schemas.microsoft.com/office/drawing/2014/main" id="{78866016-15D7-403D-9464-C3402273478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85" y="3068960"/>
              <a:ext cx="1692000" cy="1692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E9C58CE-4B6A-429C-BE89-90CDA82F8515}"/>
                </a:ext>
              </a:extLst>
            </p:cNvPr>
            <p:cNvSpPr txBox="1"/>
            <p:nvPr/>
          </p:nvSpPr>
          <p:spPr>
            <a:xfrm>
              <a:off x="398930" y="4669686"/>
              <a:ext cx="127631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i="1" dirty="0"/>
                <a:t>S. ind. Gyoungbuk22</a:t>
              </a:r>
              <a:endParaRPr lang="ko-KR" altLang="en-US" sz="900" i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41BF94-A7C8-4235-BACB-40947AAFFB9A}"/>
              </a:ext>
            </a:extLst>
          </p:cNvPr>
          <p:cNvGrpSpPr/>
          <p:nvPr/>
        </p:nvGrpSpPr>
        <p:grpSpPr>
          <a:xfrm>
            <a:off x="1939845" y="3068960"/>
            <a:ext cx="1692000" cy="1831558"/>
            <a:chOff x="1939845" y="3068960"/>
            <a:chExt cx="1692000" cy="1831558"/>
          </a:xfrm>
        </p:grpSpPr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A77CB513-A8E6-4777-947F-8D916E6639E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9845" y="3068960"/>
              <a:ext cx="1692000" cy="16920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8B05BA-ADFF-49BC-B08C-EF710000EC98}"/>
                </a:ext>
              </a:extLst>
            </p:cNvPr>
            <p:cNvSpPr txBox="1"/>
            <p:nvPr/>
          </p:nvSpPr>
          <p:spPr>
            <a:xfrm>
              <a:off x="2232649" y="4669686"/>
              <a:ext cx="110639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i="1" dirty="0"/>
                <a:t>S. ind. Gb x Gb22</a:t>
              </a:r>
              <a:endParaRPr lang="ko-KR" altLang="en-US" sz="9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66084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K-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mer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spectrum ; S.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indicum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61361E3-B06E-46CC-AB44-3772788B9285}"/>
              </a:ext>
            </a:extLst>
          </p:cNvPr>
          <p:cNvGrpSpPr/>
          <p:nvPr/>
        </p:nvGrpSpPr>
        <p:grpSpPr>
          <a:xfrm>
            <a:off x="7200480" y="3068960"/>
            <a:ext cx="1692000" cy="1831558"/>
            <a:chOff x="7200480" y="3068960"/>
            <a:chExt cx="1692000" cy="1831558"/>
          </a:xfrm>
        </p:grpSpPr>
        <p:pic>
          <p:nvPicPr>
            <p:cNvPr id="35" name="Picture 1">
              <a:extLst>
                <a:ext uri="{FF2B5EF4-FFF2-40B4-BE49-F238E27FC236}">
                  <a16:creationId xmlns:a16="http://schemas.microsoft.com/office/drawing/2014/main" id="{67C3D059-C6E4-4DCE-AB10-38198C6F0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480" y="3068960"/>
              <a:ext cx="1692000" cy="1692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79CCFD-2830-4C4C-87DE-2602EF27753A}"/>
                </a:ext>
              </a:extLst>
            </p:cNvPr>
            <p:cNvSpPr txBox="1"/>
            <p:nvPr/>
          </p:nvSpPr>
          <p:spPr>
            <a:xfrm>
              <a:off x="7606296" y="4669686"/>
              <a:ext cx="7970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i="1" dirty="0"/>
                <a:t>S. </a:t>
              </a:r>
              <a:r>
                <a:rPr lang="en-US" altLang="ko-KR" sz="900" i="1" dirty="0" err="1"/>
                <a:t>ind.</a:t>
              </a:r>
              <a:r>
                <a:rPr lang="en-US" altLang="ko-KR" sz="900" i="1" dirty="0"/>
                <a:t> T426</a:t>
              </a:r>
              <a:endParaRPr lang="ko-KR" altLang="en-US" sz="900" i="1" dirty="0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73" y="1099946"/>
            <a:ext cx="1692000" cy="16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480" y="1099946"/>
            <a:ext cx="1692000" cy="16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557" y="3068960"/>
            <a:ext cx="1692000" cy="16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043752"/>
            <a:ext cx="1692000" cy="16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724" y="3093102"/>
            <a:ext cx="1692000" cy="16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888" y="1099946"/>
            <a:ext cx="1692000" cy="16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6" y="3035255"/>
            <a:ext cx="1692000" cy="16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712" y="1132814"/>
            <a:ext cx="1692000" cy="16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039" y="1132814"/>
            <a:ext cx="1692000" cy="16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9" y="4847111"/>
            <a:ext cx="1692000" cy="16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D26472-21C6-4544-8DF8-360066C2F930}"/>
              </a:ext>
            </a:extLst>
          </p:cNvPr>
          <p:cNvSpPr txBox="1"/>
          <p:nvPr/>
        </p:nvSpPr>
        <p:spPr>
          <a:xfrm>
            <a:off x="489499" y="6539111"/>
            <a:ext cx="8402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i="1" dirty="0"/>
              <a:t>S ind. LC162</a:t>
            </a:r>
            <a:endParaRPr lang="ko-KR" altLang="en-US" sz="900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F063-D19A-45D6-85E3-A39D65970E1F}"/>
              </a:ext>
            </a:extLst>
          </p:cNvPr>
          <p:cNvSpPr txBox="1"/>
          <p:nvPr/>
        </p:nvSpPr>
        <p:spPr>
          <a:xfrm>
            <a:off x="5967766" y="2709398"/>
            <a:ext cx="1043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i="1" dirty="0"/>
              <a:t>S. </a:t>
            </a:r>
            <a:r>
              <a:rPr lang="en-US" altLang="ko-KR" sz="900" i="1" dirty="0" err="1"/>
              <a:t>ind.</a:t>
            </a:r>
            <a:r>
              <a:rPr lang="en-US" altLang="ko-KR" sz="900" i="1" dirty="0"/>
              <a:t> </a:t>
            </a:r>
            <a:r>
              <a:rPr lang="en-US" altLang="ko-KR" sz="900" i="1" dirty="0" err="1"/>
              <a:t>Gomazou</a:t>
            </a:r>
            <a:endParaRPr lang="ko-KR" altLang="en-US" sz="9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EE0B37-981E-4873-AD6E-D2D24AAC929A}"/>
              </a:ext>
            </a:extLst>
          </p:cNvPr>
          <p:cNvSpPr txBox="1"/>
          <p:nvPr/>
        </p:nvSpPr>
        <p:spPr>
          <a:xfrm>
            <a:off x="7690453" y="2709398"/>
            <a:ext cx="8435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i="1" dirty="0"/>
              <a:t>S. </a:t>
            </a:r>
            <a:r>
              <a:rPr lang="en-US" altLang="ko-KR" sz="900" i="1" dirty="0" err="1"/>
              <a:t>ind.</a:t>
            </a:r>
            <a:r>
              <a:rPr lang="en-US" altLang="ko-KR" sz="900" i="1" dirty="0"/>
              <a:t> Dt-45</a:t>
            </a:r>
            <a:endParaRPr lang="ko-KR" altLang="en-US" sz="900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2ECC17-0E90-47D7-A943-32E79B6D239F}"/>
              </a:ext>
            </a:extLst>
          </p:cNvPr>
          <p:cNvSpPr txBox="1"/>
          <p:nvPr/>
        </p:nvSpPr>
        <p:spPr>
          <a:xfrm>
            <a:off x="2154903" y="2709398"/>
            <a:ext cx="8531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i="1" dirty="0"/>
              <a:t>S. </a:t>
            </a:r>
            <a:r>
              <a:rPr lang="en-US" altLang="ko-KR" sz="900" i="1" dirty="0" err="1"/>
              <a:t>ind.</a:t>
            </a:r>
            <a:r>
              <a:rPr lang="en-US" altLang="ko-KR" sz="900" i="1" dirty="0"/>
              <a:t> </a:t>
            </a:r>
            <a:r>
              <a:rPr lang="en-US" altLang="ko-KR" sz="900" i="1" dirty="0" err="1"/>
              <a:t>Sweta</a:t>
            </a:r>
            <a:endParaRPr lang="ko-KR" altLang="en-US" sz="900" i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58A8B2-81D7-4DF6-BD70-032B9B0B8D77}"/>
              </a:ext>
            </a:extLst>
          </p:cNvPr>
          <p:cNvSpPr txBox="1"/>
          <p:nvPr/>
        </p:nvSpPr>
        <p:spPr>
          <a:xfrm>
            <a:off x="4134472" y="2709398"/>
            <a:ext cx="10871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i="1" dirty="0"/>
              <a:t>S. </a:t>
            </a:r>
            <a:r>
              <a:rPr lang="en-US" altLang="ko-KR" sz="900" i="1" dirty="0" err="1"/>
              <a:t>ind.</a:t>
            </a:r>
            <a:r>
              <a:rPr lang="en-US" altLang="ko-KR" sz="900" i="1" dirty="0"/>
              <a:t> Suwon195</a:t>
            </a:r>
            <a:endParaRPr lang="ko-KR" altLang="en-US" sz="900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46641C-019E-4F1A-8098-8C5B8D2CC3A1}"/>
              </a:ext>
            </a:extLst>
          </p:cNvPr>
          <p:cNvSpPr txBox="1"/>
          <p:nvPr/>
        </p:nvSpPr>
        <p:spPr>
          <a:xfrm>
            <a:off x="391740" y="2709398"/>
            <a:ext cx="1162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i="1" dirty="0"/>
              <a:t>S. Ind. Zhongzhi13</a:t>
            </a:r>
            <a:endParaRPr lang="ko-KR" altLang="en-US" sz="900" i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9C58CE-4B6A-429C-BE89-90CDA82F8515}"/>
              </a:ext>
            </a:extLst>
          </p:cNvPr>
          <p:cNvSpPr txBox="1"/>
          <p:nvPr/>
        </p:nvSpPr>
        <p:spPr>
          <a:xfrm>
            <a:off x="398930" y="4669686"/>
            <a:ext cx="856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i="1" dirty="0"/>
              <a:t>S. </a:t>
            </a:r>
            <a:r>
              <a:rPr lang="en-US" altLang="ko-KR" sz="900" i="1" dirty="0" err="1"/>
              <a:t>ind.</a:t>
            </a:r>
            <a:r>
              <a:rPr lang="en-US" altLang="ko-KR" sz="900" i="1" dirty="0"/>
              <a:t> </a:t>
            </a:r>
            <a:r>
              <a:rPr lang="en-US" altLang="ko-KR" sz="900" i="1" dirty="0" err="1"/>
              <a:t>Dt-sel</a:t>
            </a:r>
            <a:endParaRPr lang="ko-KR" altLang="en-US" sz="900" i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8B05BA-ADFF-49BC-B08C-EF710000EC98}"/>
              </a:ext>
            </a:extLst>
          </p:cNvPr>
          <p:cNvSpPr txBox="1"/>
          <p:nvPr/>
        </p:nvSpPr>
        <p:spPr>
          <a:xfrm>
            <a:off x="2232649" y="4669686"/>
            <a:ext cx="9476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i="1" dirty="0"/>
              <a:t>S. </a:t>
            </a:r>
            <a:r>
              <a:rPr lang="en-US" altLang="ko-KR" sz="900" i="1" dirty="0" err="1"/>
              <a:t>ind.</a:t>
            </a:r>
            <a:r>
              <a:rPr lang="en-US" altLang="ko-KR" sz="900" i="1" dirty="0"/>
              <a:t> </a:t>
            </a:r>
            <a:r>
              <a:rPr lang="en-US" altLang="ko-KR" sz="900" i="1" dirty="0" err="1"/>
              <a:t>Gangan</a:t>
            </a:r>
            <a:endParaRPr lang="ko-KR" altLang="en-US" sz="9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25809-A154-43B7-837B-705CFBD7E2D2}"/>
              </a:ext>
            </a:extLst>
          </p:cNvPr>
          <p:cNvSpPr txBox="1"/>
          <p:nvPr/>
        </p:nvSpPr>
        <p:spPr>
          <a:xfrm>
            <a:off x="5883931" y="4669686"/>
            <a:ext cx="9252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i="1" dirty="0"/>
              <a:t>S. </a:t>
            </a:r>
            <a:r>
              <a:rPr lang="en-US" altLang="ko-KR" sz="900" i="1" dirty="0" err="1"/>
              <a:t>ind.</a:t>
            </a:r>
            <a:r>
              <a:rPr lang="en-US" altLang="ko-KR" sz="900" i="1" dirty="0"/>
              <a:t> </a:t>
            </a:r>
            <a:r>
              <a:rPr lang="en-US" altLang="ko-KR" sz="900" i="1" dirty="0" err="1"/>
              <a:t>Dodam</a:t>
            </a:r>
            <a:endParaRPr lang="ko-KR" altLang="en-US" sz="9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F1CDD-3E6E-45E9-968F-657BEFF4E76C}"/>
              </a:ext>
            </a:extLst>
          </p:cNvPr>
          <p:cNvSpPr txBox="1"/>
          <p:nvPr/>
        </p:nvSpPr>
        <p:spPr>
          <a:xfrm>
            <a:off x="4217828" y="4669686"/>
            <a:ext cx="10871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i="1" dirty="0"/>
              <a:t>S. </a:t>
            </a:r>
            <a:r>
              <a:rPr lang="en-US" altLang="ko-KR" sz="900" i="1" dirty="0" err="1"/>
              <a:t>ind.</a:t>
            </a:r>
            <a:r>
              <a:rPr lang="en-US" altLang="ko-KR" sz="900" i="1" dirty="0"/>
              <a:t> </a:t>
            </a:r>
            <a:r>
              <a:rPr lang="en-US" altLang="ko-KR" sz="900" i="1" dirty="0" err="1"/>
              <a:t>Gandheug</a:t>
            </a:r>
            <a:endParaRPr lang="ko-KR" altLang="en-US" sz="9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DC2CA-2870-4705-BD0D-C5D73D98FE87}"/>
              </a:ext>
            </a:extLst>
          </p:cNvPr>
          <p:cNvSpPr txBox="1"/>
          <p:nvPr/>
        </p:nvSpPr>
        <p:spPr>
          <a:xfrm>
            <a:off x="2483768" y="5373216"/>
            <a:ext cx="4544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다른 중국 것들</a:t>
            </a:r>
            <a:endParaRPr lang="en-US" altLang="ko-KR" dirty="0"/>
          </a:p>
          <a:p>
            <a:r>
              <a:rPr lang="en-US" altLang="ko-KR" dirty="0"/>
              <a:t>T001, T010, </a:t>
            </a:r>
            <a:r>
              <a:rPr lang="ko-KR" altLang="en-US" dirty="0" err="1"/>
              <a:t>카펜스로</a:t>
            </a:r>
            <a:r>
              <a:rPr lang="ko-KR" altLang="en-US" dirty="0"/>
              <a:t> 추정한 것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교배</a:t>
            </a:r>
            <a:r>
              <a:rPr lang="en-US" altLang="ko-KR" dirty="0"/>
              <a:t>F2 </a:t>
            </a:r>
            <a:r>
              <a:rPr lang="ko-KR" altLang="en-US" dirty="0" err="1"/>
              <a:t>마루에몽과</a:t>
            </a:r>
            <a:r>
              <a:rPr lang="ko-KR" altLang="en-US" dirty="0"/>
              <a:t> 강안 </a:t>
            </a:r>
            <a:r>
              <a:rPr lang="en-US" altLang="ko-KR" dirty="0"/>
              <a:t>(19</a:t>
            </a:r>
            <a:r>
              <a:rPr lang="ko-KR" altLang="en-US" dirty="0"/>
              <a:t>개나 있는데 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0329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K-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mer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spectrum ; 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inbred line ?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2ECC17-0E90-47D7-A943-32E79B6D239F}"/>
              </a:ext>
            </a:extLst>
          </p:cNvPr>
          <p:cNvSpPr txBox="1"/>
          <p:nvPr/>
        </p:nvSpPr>
        <p:spPr>
          <a:xfrm>
            <a:off x="1043608" y="3284984"/>
            <a:ext cx="1149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i="1" dirty="0" smtClean="0"/>
              <a:t>O. sativa cv. MY23</a:t>
            </a:r>
            <a:endParaRPr lang="ko-KR" altLang="en-US" sz="900" i="1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536697"/>
              </p:ext>
            </p:extLst>
          </p:nvPr>
        </p:nvGraphicFramePr>
        <p:xfrm>
          <a:off x="7812360" y="1366074"/>
          <a:ext cx="889000" cy="1047750"/>
        </p:xfrm>
        <a:graphic>
          <a:graphicData uri="http://schemas.openxmlformats.org/drawingml/2006/table">
            <a:tbl>
              <a:tblPr/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MG001-MY23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MG002-GH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MG003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MG004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MG005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2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45" y="995114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57" y="995114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0" y="4145628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817" y="4122332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091500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B2ECC17-0E90-47D7-A943-32E79B6D239F}"/>
              </a:ext>
            </a:extLst>
          </p:cNvPr>
          <p:cNvSpPr txBox="1"/>
          <p:nvPr/>
        </p:nvSpPr>
        <p:spPr>
          <a:xfrm>
            <a:off x="3995936" y="3270176"/>
            <a:ext cx="10150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i="1" dirty="0" smtClean="0"/>
              <a:t>O. sativa cv. GH</a:t>
            </a:r>
            <a:endParaRPr lang="ko-KR" altLang="en-US" sz="900" i="1" dirty="0"/>
          </a:p>
        </p:txBody>
      </p:sp>
    </p:spTree>
    <p:extLst>
      <p:ext uri="{BB962C8B-B14F-4D97-AF65-F5344CB8AC3E}">
        <p14:creationId xmlns:p14="http://schemas.microsoft.com/office/powerpoint/2010/main" val="3440706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K-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mer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spectrum ; S.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indicum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D4231B-BEB8-42C5-9C46-35EAB7E82A0B}"/>
              </a:ext>
            </a:extLst>
          </p:cNvPr>
          <p:cNvSpPr txBox="1"/>
          <p:nvPr/>
        </p:nvSpPr>
        <p:spPr>
          <a:xfrm>
            <a:off x="827584" y="1124744"/>
            <a:ext cx="451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Seq. coverage</a:t>
            </a:r>
            <a:r>
              <a:rPr lang="ko-KR" altLang="en-US" dirty="0"/>
              <a:t>에 따라 달라지는 것을 표시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46CD60-6A50-4A9A-B597-603D0179F2E1}"/>
              </a:ext>
            </a:extLst>
          </p:cNvPr>
          <p:cNvSpPr/>
          <p:nvPr/>
        </p:nvSpPr>
        <p:spPr>
          <a:xfrm>
            <a:off x="251523" y="1700808"/>
            <a:ext cx="2073830" cy="16118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CA9330-1283-48D0-A5B2-52CFDB60A903}"/>
              </a:ext>
            </a:extLst>
          </p:cNvPr>
          <p:cNvSpPr/>
          <p:nvPr/>
        </p:nvSpPr>
        <p:spPr>
          <a:xfrm>
            <a:off x="2459767" y="1700808"/>
            <a:ext cx="2073830" cy="16118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2D9C74-88EF-4FCC-893E-BD29B34788E3}"/>
              </a:ext>
            </a:extLst>
          </p:cNvPr>
          <p:cNvSpPr/>
          <p:nvPr/>
        </p:nvSpPr>
        <p:spPr>
          <a:xfrm>
            <a:off x="4668011" y="1700808"/>
            <a:ext cx="2073830" cy="16118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27F146-556D-4F25-B764-134EC486C538}"/>
              </a:ext>
            </a:extLst>
          </p:cNvPr>
          <p:cNvSpPr/>
          <p:nvPr/>
        </p:nvSpPr>
        <p:spPr>
          <a:xfrm>
            <a:off x="6876256" y="1700808"/>
            <a:ext cx="2073830" cy="16118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B67F0-DA89-47B6-80EF-3ADAD81DDBE3}"/>
              </a:ext>
            </a:extLst>
          </p:cNvPr>
          <p:cNvSpPr txBox="1"/>
          <p:nvPr/>
        </p:nvSpPr>
        <p:spPr>
          <a:xfrm>
            <a:off x="971600" y="3645020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10X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9F58E2-6A14-4DFD-9D85-BB53536595EA}"/>
              </a:ext>
            </a:extLst>
          </p:cNvPr>
          <p:cNvSpPr txBox="1"/>
          <p:nvPr/>
        </p:nvSpPr>
        <p:spPr>
          <a:xfrm>
            <a:off x="3207981" y="361119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20X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D25F4D-3978-409F-ABDE-12E90297C0AC}"/>
              </a:ext>
            </a:extLst>
          </p:cNvPr>
          <p:cNvSpPr txBox="1"/>
          <p:nvPr/>
        </p:nvSpPr>
        <p:spPr>
          <a:xfrm>
            <a:off x="5358617" y="3606835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30X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33ACB0-FD99-4914-B312-230030637911}"/>
              </a:ext>
            </a:extLst>
          </p:cNvPr>
          <p:cNvSpPr txBox="1"/>
          <p:nvPr/>
        </p:nvSpPr>
        <p:spPr>
          <a:xfrm>
            <a:off x="7594998" y="3573012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50X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209346C-4F0F-4F62-8CB9-4954DDA994B1}"/>
              </a:ext>
            </a:extLst>
          </p:cNvPr>
          <p:cNvGrpSpPr/>
          <p:nvPr/>
        </p:nvGrpSpPr>
        <p:grpSpPr>
          <a:xfrm>
            <a:off x="249033" y="4221084"/>
            <a:ext cx="8698563" cy="2313544"/>
            <a:chOff x="249033" y="5157192"/>
            <a:chExt cx="8698563" cy="231354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D7ACB8-3279-486C-82EC-0FE63D0A2EEE}"/>
                </a:ext>
              </a:extLst>
            </p:cNvPr>
            <p:cNvSpPr/>
            <p:nvPr/>
          </p:nvSpPr>
          <p:spPr>
            <a:xfrm>
              <a:off x="249033" y="5157192"/>
              <a:ext cx="2073830" cy="16118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D1C67CE-1404-4E09-9F5F-5F5871C8C84A}"/>
                </a:ext>
              </a:extLst>
            </p:cNvPr>
            <p:cNvSpPr/>
            <p:nvPr/>
          </p:nvSpPr>
          <p:spPr>
            <a:xfrm>
              <a:off x="2457277" y="5157192"/>
              <a:ext cx="2073830" cy="16118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F5FC846-89B7-42F0-B1DE-9A974738DD85}"/>
                </a:ext>
              </a:extLst>
            </p:cNvPr>
            <p:cNvSpPr/>
            <p:nvPr/>
          </p:nvSpPr>
          <p:spPr>
            <a:xfrm>
              <a:off x="4665521" y="5157192"/>
              <a:ext cx="2073830" cy="16118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AAB9D5E-C4A2-4C0D-B3F6-1A228D37E459}"/>
                </a:ext>
              </a:extLst>
            </p:cNvPr>
            <p:cNvSpPr/>
            <p:nvPr/>
          </p:nvSpPr>
          <p:spPr>
            <a:xfrm>
              <a:off x="6873766" y="5157192"/>
              <a:ext cx="2073830" cy="16118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4F78E3-D596-4809-AFC8-3E2F41896DDD}"/>
                </a:ext>
              </a:extLst>
            </p:cNvPr>
            <p:cNvSpPr txBox="1"/>
            <p:nvPr/>
          </p:nvSpPr>
          <p:spPr>
            <a:xfrm>
              <a:off x="969110" y="7101404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100X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91B718-1571-4C4F-8149-BE1A8615FBCA}"/>
                </a:ext>
              </a:extLst>
            </p:cNvPr>
            <p:cNvSpPr txBox="1"/>
            <p:nvPr/>
          </p:nvSpPr>
          <p:spPr>
            <a:xfrm>
              <a:off x="3205491" y="7067581"/>
              <a:ext cx="577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20X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4AA582-61F1-4923-B20B-D7502A8AB55E}"/>
                </a:ext>
              </a:extLst>
            </p:cNvPr>
            <p:cNvSpPr txBox="1"/>
            <p:nvPr/>
          </p:nvSpPr>
          <p:spPr>
            <a:xfrm>
              <a:off x="5356127" y="7063219"/>
              <a:ext cx="577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30X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9DB9A1-271D-458D-8F9F-3EA2FBC0C38F}"/>
                </a:ext>
              </a:extLst>
            </p:cNvPr>
            <p:cNvSpPr txBox="1"/>
            <p:nvPr/>
          </p:nvSpPr>
          <p:spPr>
            <a:xfrm>
              <a:off x="7592508" y="7029396"/>
              <a:ext cx="577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50X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8160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2004195-19F6-43F2-B270-90985ABE214E}"/>
              </a:ext>
            </a:extLst>
          </p:cNvPr>
          <p:cNvSpPr txBox="1">
            <a:spLocks/>
          </p:cNvSpPr>
          <p:nvPr/>
        </p:nvSpPr>
        <p:spPr bwMode="auto">
          <a:xfrm>
            <a:off x="323528" y="2502024"/>
            <a:ext cx="84969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Karyotyping</a:t>
            </a:r>
            <a:endParaRPr lang="ko-KR" altLang="en-US" sz="2400" b="1" spc="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9190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9">
            <a:extLst>
              <a:ext uri="{FF2B5EF4-FFF2-40B4-BE49-F238E27FC236}">
                <a16:creationId xmlns:a16="http://schemas.microsoft.com/office/drawing/2014/main" id="{030D986A-5A21-4A67-8A65-D997E2A2AA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9" y="239758"/>
            <a:ext cx="5542025" cy="1245026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8B5AEEE4-EA0A-4848-8216-5DC15F8F81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82"/>
          <a:stretch/>
        </p:blipFill>
        <p:spPr>
          <a:xfrm>
            <a:off x="216857" y="1589159"/>
            <a:ext cx="5530211" cy="1025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8E0B23-3F49-4DE4-BD79-75D365FAADCA}"/>
              </a:ext>
            </a:extLst>
          </p:cNvPr>
          <p:cNvSpPr txBox="1"/>
          <p:nvPr/>
        </p:nvSpPr>
        <p:spPr>
          <a:xfrm>
            <a:off x="683568" y="3212976"/>
            <a:ext cx="607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FISH</a:t>
            </a:r>
            <a:r>
              <a:rPr lang="ko-KR" altLang="en-US" dirty="0"/>
              <a:t>로 무엇을 알 수 있는가</a:t>
            </a:r>
            <a:r>
              <a:rPr lang="en-US" altLang="ko-KR" dirty="0"/>
              <a:t>? BI</a:t>
            </a:r>
            <a:r>
              <a:rPr lang="ko-KR" altLang="en-US" dirty="0"/>
              <a:t> 분석 결과가 맞는지 확인</a:t>
            </a:r>
          </a:p>
        </p:txBody>
      </p:sp>
    </p:spTree>
    <p:extLst>
      <p:ext uri="{BB962C8B-B14F-4D97-AF65-F5344CB8AC3E}">
        <p14:creationId xmlns:p14="http://schemas.microsoft.com/office/powerpoint/2010/main" val="1270671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내용 개체 틀 2"/>
          <p:cNvSpPr>
            <a:spLocks/>
          </p:cNvSpPr>
          <p:nvPr/>
        </p:nvSpPr>
        <p:spPr bwMode="auto">
          <a:xfrm>
            <a:off x="-180528" y="132879"/>
            <a:ext cx="8892528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국내 유전자원 특성</a:t>
            </a:r>
            <a:endParaRPr lang="ko-KR" altLang="en-US" sz="1100" b="1" i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29276E-8D46-471A-8E5C-B1B6FF336AAC}"/>
              </a:ext>
            </a:extLst>
          </p:cNvPr>
          <p:cNvSpPr txBox="1"/>
          <p:nvPr/>
        </p:nvSpPr>
        <p:spPr>
          <a:xfrm>
            <a:off x="467544" y="1497558"/>
            <a:ext cx="82444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자원수</a:t>
            </a:r>
            <a:r>
              <a:rPr lang="ko-KR" altLang="en-US" sz="1600" dirty="0"/>
              <a:t> </a:t>
            </a:r>
            <a:r>
              <a:rPr lang="en-US" altLang="ko-KR" sz="1600" dirty="0"/>
              <a:t>; </a:t>
            </a:r>
            <a:r>
              <a:rPr lang="ko-KR" altLang="en-US" sz="1600" dirty="0"/>
              <a:t>총 </a:t>
            </a:r>
            <a:r>
              <a:rPr lang="en-US" altLang="ko-KR" sz="1600" dirty="0"/>
              <a:t>7998(2020.05.01)</a:t>
            </a:r>
          </a:p>
          <a:p>
            <a:r>
              <a:rPr lang="ko-KR" altLang="en-US" sz="1600" dirty="0"/>
              <a:t>원산지 </a:t>
            </a:r>
            <a:r>
              <a:rPr lang="en-US" altLang="ko-KR" sz="1600" dirty="0"/>
              <a:t>; 81</a:t>
            </a:r>
            <a:r>
              <a:rPr lang="ko-KR" altLang="en-US" sz="1600" dirty="0"/>
              <a:t>개 국가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- </a:t>
            </a:r>
            <a:r>
              <a:rPr lang="ko-KR" altLang="en-US" sz="1600" dirty="0"/>
              <a:t>아프리카 </a:t>
            </a:r>
            <a:r>
              <a:rPr lang="en-US" altLang="ko-KR" sz="1600" dirty="0"/>
              <a:t>21, </a:t>
            </a:r>
            <a:r>
              <a:rPr lang="ko-KR" altLang="en-US" sz="1600" dirty="0"/>
              <a:t>아시아 </a:t>
            </a:r>
            <a:r>
              <a:rPr lang="en-US" altLang="ko-KR" sz="1600" dirty="0"/>
              <a:t>25(</a:t>
            </a:r>
            <a:r>
              <a:rPr lang="ko-KR" altLang="en-US" sz="1600" dirty="0"/>
              <a:t>남한</a:t>
            </a:r>
            <a:r>
              <a:rPr lang="en-US" altLang="ko-KR" sz="1600" dirty="0"/>
              <a:t>, </a:t>
            </a:r>
            <a:r>
              <a:rPr lang="ko-KR" altLang="en-US" sz="1600" dirty="0"/>
              <a:t>북한 포함</a:t>
            </a:r>
            <a:r>
              <a:rPr lang="en-US" altLang="ko-KR" sz="1600" dirty="0"/>
              <a:t>), </a:t>
            </a:r>
            <a:r>
              <a:rPr lang="ko-KR" altLang="en-US" sz="1600" dirty="0"/>
              <a:t>아메리카 </a:t>
            </a:r>
            <a:r>
              <a:rPr lang="en-US" altLang="ko-KR" sz="1600" dirty="0"/>
              <a:t>13, </a:t>
            </a:r>
            <a:r>
              <a:rPr lang="ko-KR" altLang="en-US" sz="1600" dirty="0"/>
              <a:t>유럽 </a:t>
            </a:r>
            <a:r>
              <a:rPr lang="en-US" altLang="ko-KR" sz="1600" dirty="0"/>
              <a:t>12, </a:t>
            </a:r>
            <a:r>
              <a:rPr lang="ko-KR" altLang="en-US" sz="1600" dirty="0"/>
              <a:t>중동 </a:t>
            </a:r>
            <a:r>
              <a:rPr lang="en-US" altLang="ko-KR" sz="1600" dirty="0"/>
              <a:t>9, </a:t>
            </a:r>
            <a:r>
              <a:rPr lang="ko-KR" altLang="en-US" sz="1600" dirty="0"/>
              <a:t>호주 </a:t>
            </a:r>
            <a:r>
              <a:rPr lang="en-US" altLang="ko-KR" sz="1600" dirty="0"/>
              <a:t>1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- 471, 1379(4078, 12), 946, 160, 398, 9</a:t>
            </a:r>
          </a:p>
          <a:p>
            <a:endParaRPr lang="en-US" altLang="ko-KR" sz="1600" dirty="0"/>
          </a:p>
          <a:p>
            <a:r>
              <a:rPr lang="ko-KR" altLang="en-US" sz="1600" dirty="0"/>
              <a:t>가장 많은 국가 순 </a:t>
            </a:r>
            <a:r>
              <a:rPr lang="en-US" altLang="ko-KR" sz="1600" dirty="0"/>
              <a:t>; </a:t>
            </a:r>
            <a:r>
              <a:rPr lang="ko-KR" altLang="en-US" sz="1600" dirty="0"/>
              <a:t>남한</a:t>
            </a:r>
            <a:r>
              <a:rPr lang="en-US" altLang="ko-KR" sz="1600" dirty="0"/>
              <a:t>(4078), </a:t>
            </a:r>
            <a:r>
              <a:rPr lang="ko-KR" altLang="en-US" sz="1600" dirty="0"/>
              <a:t>미국</a:t>
            </a:r>
            <a:r>
              <a:rPr lang="en-US" altLang="ko-KR" sz="1600" dirty="0"/>
              <a:t>(532), </a:t>
            </a:r>
            <a:r>
              <a:rPr lang="ko-KR" altLang="en-US" sz="1600" dirty="0"/>
              <a:t>인도</a:t>
            </a:r>
            <a:r>
              <a:rPr lang="en-US" altLang="ko-KR" sz="1600" dirty="0"/>
              <a:t>(295), </a:t>
            </a:r>
            <a:r>
              <a:rPr lang="ko-KR" altLang="en-US" sz="1600" dirty="0"/>
              <a:t>터키</a:t>
            </a:r>
            <a:r>
              <a:rPr lang="en-US" altLang="ko-KR" sz="1600" dirty="0"/>
              <a:t>(266), </a:t>
            </a:r>
            <a:r>
              <a:rPr lang="ko-KR" altLang="en-US" sz="1600" dirty="0"/>
              <a:t>중국</a:t>
            </a:r>
            <a:r>
              <a:rPr lang="en-US" altLang="ko-KR" sz="1600" dirty="0"/>
              <a:t>(212), </a:t>
            </a:r>
            <a:r>
              <a:rPr lang="ko-KR" altLang="en-US" sz="1600" dirty="0"/>
              <a:t>우즈베키스탄</a:t>
            </a:r>
            <a:r>
              <a:rPr lang="en-US" altLang="ko-KR" sz="1600" dirty="0"/>
              <a:t>(219), </a:t>
            </a:r>
            <a:r>
              <a:rPr lang="ko-KR" altLang="en-US" sz="1600" dirty="0"/>
              <a:t>중국</a:t>
            </a:r>
            <a:r>
              <a:rPr lang="en-US" altLang="ko-KR" sz="1600" dirty="0"/>
              <a:t>(212)</a:t>
            </a:r>
          </a:p>
          <a:p>
            <a:endParaRPr lang="en-US" altLang="ko-KR" sz="1600" dirty="0"/>
          </a:p>
          <a:p>
            <a:r>
              <a:rPr lang="ko-KR" altLang="en-US" sz="1600" dirty="0"/>
              <a:t>국가별 편중</a:t>
            </a:r>
            <a:endParaRPr lang="en-US" altLang="ko-KR" sz="1600" dirty="0"/>
          </a:p>
          <a:p>
            <a:r>
              <a:rPr lang="ko-KR" altLang="en-US" sz="1600" dirty="0" err="1"/>
              <a:t>대륙별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위도별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38036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9">
            <a:extLst>
              <a:ext uri="{FF2B5EF4-FFF2-40B4-BE49-F238E27FC236}">
                <a16:creationId xmlns:a16="http://schemas.microsoft.com/office/drawing/2014/main" id="{030D986A-5A21-4A67-8A65-D997E2A2AA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9" y="239758"/>
            <a:ext cx="5542025" cy="1245026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8B5AEEE4-EA0A-4848-8216-5DC15F8F81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82"/>
          <a:stretch/>
        </p:blipFill>
        <p:spPr>
          <a:xfrm>
            <a:off x="216857" y="1589159"/>
            <a:ext cx="5530211" cy="1025178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7C055DC9-BD5E-463B-985E-6EECC80D14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7" y="2718712"/>
            <a:ext cx="5530211" cy="1382879"/>
          </a:xfrm>
          <a:prstGeom prst="rect">
            <a:avLst/>
          </a:prstGeom>
        </p:spPr>
      </p:pic>
      <p:pic>
        <p:nvPicPr>
          <p:cNvPr id="19" name="Picture 1">
            <a:extLst>
              <a:ext uri="{FF2B5EF4-FFF2-40B4-BE49-F238E27FC236}">
                <a16:creationId xmlns:a16="http://schemas.microsoft.com/office/drawing/2014/main" id="{D3340EB3-432B-42D0-BA1E-A72407EDCA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8" y="4205966"/>
            <a:ext cx="5542025" cy="1382879"/>
          </a:xfrm>
          <a:prstGeom prst="rect">
            <a:avLst/>
          </a:prstGeom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914B0E30-4BDD-4AC6-8D7A-07A5B9BD32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7" y="5693221"/>
            <a:ext cx="5530211" cy="91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81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9">
            <a:extLst>
              <a:ext uri="{FF2B5EF4-FFF2-40B4-BE49-F238E27FC236}">
                <a16:creationId xmlns:a16="http://schemas.microsoft.com/office/drawing/2014/main" id="{030D986A-5A21-4A67-8A65-D997E2A2AA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9" y="239758"/>
            <a:ext cx="5542025" cy="1245026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8B5AEEE4-EA0A-4848-8216-5DC15F8F81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82"/>
          <a:stretch/>
        </p:blipFill>
        <p:spPr>
          <a:xfrm>
            <a:off x="216857" y="1589159"/>
            <a:ext cx="5530211" cy="1025178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7C055DC9-BD5E-463B-985E-6EECC80D14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7" y="2718712"/>
            <a:ext cx="5530211" cy="1382879"/>
          </a:xfrm>
          <a:prstGeom prst="rect">
            <a:avLst/>
          </a:prstGeom>
        </p:spPr>
      </p:pic>
      <p:pic>
        <p:nvPicPr>
          <p:cNvPr id="19" name="Picture 1">
            <a:extLst>
              <a:ext uri="{FF2B5EF4-FFF2-40B4-BE49-F238E27FC236}">
                <a16:creationId xmlns:a16="http://schemas.microsoft.com/office/drawing/2014/main" id="{D3340EB3-432B-42D0-BA1E-A72407EDCA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8" y="4205966"/>
            <a:ext cx="5542025" cy="1382879"/>
          </a:xfrm>
          <a:prstGeom prst="rect">
            <a:avLst/>
          </a:prstGeom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914B0E30-4BDD-4AC6-8D7A-07A5B9BD32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7" y="5693221"/>
            <a:ext cx="5530211" cy="91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47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9">
            <a:extLst>
              <a:ext uri="{FF2B5EF4-FFF2-40B4-BE49-F238E27FC236}">
                <a16:creationId xmlns:a16="http://schemas.microsoft.com/office/drawing/2014/main" id="{030D986A-5A21-4A67-8A65-D997E2A2AA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67580"/>
            <a:ext cx="4618360" cy="1037525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8B5AEEE4-EA0A-4848-8216-5DC15F8F81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82"/>
          <a:stretch/>
        </p:blipFill>
        <p:spPr>
          <a:xfrm>
            <a:off x="189360" y="2497213"/>
            <a:ext cx="4608512" cy="854317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7C055DC9-BD5E-463B-985E-6EECC80D14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60" y="5525723"/>
            <a:ext cx="4608512" cy="115239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8B1C1D-F5C1-42B8-89B5-FC732D2870AA}"/>
              </a:ext>
            </a:extLst>
          </p:cNvPr>
          <p:cNvGrpSpPr/>
          <p:nvPr/>
        </p:nvGrpSpPr>
        <p:grpSpPr>
          <a:xfrm>
            <a:off x="179512" y="4294110"/>
            <a:ext cx="4618360" cy="1152399"/>
            <a:chOff x="4912286" y="6495723"/>
            <a:chExt cx="7239000" cy="1829821"/>
          </a:xfrm>
        </p:grpSpPr>
        <p:cxnSp>
          <p:nvCxnSpPr>
            <p:cNvPr id="18" name="Straight Arrow Connector 3">
              <a:extLst>
                <a:ext uri="{FF2B5EF4-FFF2-40B4-BE49-F238E27FC236}">
                  <a16:creationId xmlns:a16="http://schemas.microsoft.com/office/drawing/2014/main" id="{E47D510C-534E-47AC-8650-01E7996E83F3}"/>
                </a:ext>
              </a:extLst>
            </p:cNvPr>
            <p:cNvCxnSpPr/>
            <p:nvPr/>
          </p:nvCxnSpPr>
          <p:spPr>
            <a:xfrm>
              <a:off x="9029744" y="7061716"/>
              <a:ext cx="38818" cy="17252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">
              <a:extLst>
                <a:ext uri="{FF2B5EF4-FFF2-40B4-BE49-F238E27FC236}">
                  <a16:creationId xmlns:a16="http://schemas.microsoft.com/office/drawing/2014/main" id="{D3340EB3-432B-42D0-BA1E-A72407EDC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86" y="6495723"/>
              <a:ext cx="7239000" cy="1829821"/>
            </a:xfrm>
            <a:prstGeom prst="rect">
              <a:avLst/>
            </a:prstGeom>
          </p:spPr>
        </p:pic>
        <p:cxnSp>
          <p:nvCxnSpPr>
            <p:cNvPr id="21" name="Straight Arrow Connector 13">
              <a:extLst>
                <a:ext uri="{FF2B5EF4-FFF2-40B4-BE49-F238E27FC236}">
                  <a16:creationId xmlns:a16="http://schemas.microsoft.com/office/drawing/2014/main" id="{2A56EA8B-D3C0-4BB0-8F0D-B4FB5B752CB6}"/>
                </a:ext>
              </a:extLst>
            </p:cNvPr>
            <p:cNvCxnSpPr/>
            <p:nvPr/>
          </p:nvCxnSpPr>
          <p:spPr>
            <a:xfrm>
              <a:off x="5463867" y="7339191"/>
              <a:ext cx="0" cy="20148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16">
              <a:extLst>
                <a:ext uri="{FF2B5EF4-FFF2-40B4-BE49-F238E27FC236}">
                  <a16:creationId xmlns:a16="http://schemas.microsoft.com/office/drawing/2014/main" id="{AB5EDDEB-A4CB-4269-BD14-2C5EFBA7F591}"/>
                </a:ext>
              </a:extLst>
            </p:cNvPr>
            <p:cNvCxnSpPr/>
            <p:nvPr/>
          </p:nvCxnSpPr>
          <p:spPr>
            <a:xfrm>
              <a:off x="5835342" y="6495723"/>
              <a:ext cx="0" cy="20148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5">
            <a:extLst>
              <a:ext uri="{FF2B5EF4-FFF2-40B4-BE49-F238E27FC236}">
                <a16:creationId xmlns:a16="http://schemas.microsoft.com/office/drawing/2014/main" id="{914B0E30-4BDD-4AC6-8D7A-07A5B9BD32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60" y="3454791"/>
            <a:ext cx="4608512" cy="760106"/>
          </a:xfrm>
          <a:prstGeom prst="rect">
            <a:avLst/>
          </a:prstGeom>
        </p:spPr>
      </p:pic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03A466A-9F9A-463E-BB4C-C8EB8990B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771350"/>
              </p:ext>
            </p:extLst>
          </p:nvPr>
        </p:nvGraphicFramePr>
        <p:xfrm>
          <a:off x="4970908" y="452551"/>
          <a:ext cx="3995093" cy="62255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3089">
                  <a:extLst>
                    <a:ext uri="{9D8B030D-6E8A-4147-A177-3AD203B41FA5}">
                      <a16:colId xmlns:a16="http://schemas.microsoft.com/office/drawing/2014/main" val="1043779132"/>
                    </a:ext>
                  </a:extLst>
                </a:gridCol>
                <a:gridCol w="570334">
                  <a:extLst>
                    <a:ext uri="{9D8B030D-6E8A-4147-A177-3AD203B41FA5}">
                      <a16:colId xmlns:a16="http://schemas.microsoft.com/office/drawing/2014/main" val="54819926"/>
                    </a:ext>
                  </a:extLst>
                </a:gridCol>
                <a:gridCol w="570334">
                  <a:extLst>
                    <a:ext uri="{9D8B030D-6E8A-4147-A177-3AD203B41FA5}">
                      <a16:colId xmlns:a16="http://schemas.microsoft.com/office/drawing/2014/main" val="3483061695"/>
                    </a:ext>
                  </a:extLst>
                </a:gridCol>
                <a:gridCol w="570334">
                  <a:extLst>
                    <a:ext uri="{9D8B030D-6E8A-4147-A177-3AD203B41FA5}">
                      <a16:colId xmlns:a16="http://schemas.microsoft.com/office/drawing/2014/main" val="1492353473"/>
                    </a:ext>
                  </a:extLst>
                </a:gridCol>
                <a:gridCol w="570334">
                  <a:extLst>
                    <a:ext uri="{9D8B030D-6E8A-4147-A177-3AD203B41FA5}">
                      <a16:colId xmlns:a16="http://schemas.microsoft.com/office/drawing/2014/main" val="2174991023"/>
                    </a:ext>
                  </a:extLst>
                </a:gridCol>
                <a:gridCol w="570334">
                  <a:extLst>
                    <a:ext uri="{9D8B030D-6E8A-4147-A177-3AD203B41FA5}">
                      <a16:colId xmlns:a16="http://schemas.microsoft.com/office/drawing/2014/main" val="388780436"/>
                    </a:ext>
                  </a:extLst>
                </a:gridCol>
                <a:gridCol w="570334">
                  <a:extLst>
                    <a:ext uri="{9D8B030D-6E8A-4147-A177-3AD203B41FA5}">
                      <a16:colId xmlns:a16="http://schemas.microsoft.com/office/drawing/2014/main" val="4168510112"/>
                    </a:ext>
                  </a:extLst>
                </a:gridCol>
              </a:tblGrid>
              <a:tr h="5214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5S rDNA(green)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45S rDNA(red)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Colocalization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01757"/>
                  </a:ext>
                </a:extLst>
              </a:tr>
              <a:tr h="5214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Species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#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Chr.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#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Chr.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#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Chr.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5291423"/>
                  </a:ext>
                </a:extLst>
              </a:tr>
              <a:tr h="10365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S. </a:t>
                      </a:r>
                      <a:r>
                        <a:rPr lang="en-US" sz="1100" u="none" strike="noStrike" dirty="0" err="1">
                          <a:effectLst/>
                        </a:rPr>
                        <a:t>ind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2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7, 9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4, 10, 12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-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5949274"/>
                  </a:ext>
                </a:extLst>
              </a:tr>
              <a:tr h="10365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S. ala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-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3384568"/>
                  </a:ext>
                </a:extLst>
              </a:tr>
              <a:tr h="10365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S. ped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2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5, 13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2, 3, 4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-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5014038"/>
                  </a:ext>
                </a:extLst>
              </a:tr>
              <a:tr h="10365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S. sch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8, 9, 13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1, 7, 29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2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4, 5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3493038"/>
                  </a:ext>
                </a:extLst>
              </a:tr>
              <a:tr h="10365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S. rad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4, 5, 11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2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1, 14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2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2, 17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8815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110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2004195-19F6-43F2-B270-90985ABE214E}"/>
              </a:ext>
            </a:extLst>
          </p:cNvPr>
          <p:cNvSpPr txBox="1">
            <a:spLocks/>
          </p:cNvSpPr>
          <p:nvPr/>
        </p:nvSpPr>
        <p:spPr bwMode="auto">
          <a:xfrm>
            <a:off x="323528" y="2502024"/>
            <a:ext cx="84969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Assembler issues</a:t>
            </a:r>
            <a:endParaRPr lang="ko-KR" altLang="en-US" sz="2400" b="1" spc="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5380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D4AFBA-E00D-4C16-A260-4497581DC82A}"/>
              </a:ext>
            </a:extLst>
          </p:cNvPr>
          <p:cNvSpPr txBox="1"/>
          <p:nvPr/>
        </p:nvSpPr>
        <p:spPr>
          <a:xfrm>
            <a:off x="179512" y="7589946"/>
            <a:ext cx="1409828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</a:t>
            </a:r>
            <a:r>
              <a:rPr lang="ko-KR" altLang="en-US" dirty="0"/>
              <a:t> </a:t>
            </a:r>
            <a:r>
              <a:rPr lang="en-US" altLang="ko-KR" dirty="0"/>
              <a:t>‘one size fits all'</a:t>
            </a:r>
          </a:p>
          <a:p>
            <a:endParaRPr lang="en-US" altLang="ko-KR" dirty="0"/>
          </a:p>
          <a:p>
            <a:r>
              <a:rPr lang="ko-KR" altLang="en-US" dirty="0"/>
              <a:t>품질이 어떤 영향을 미치는가</a:t>
            </a:r>
            <a:r>
              <a:rPr lang="en-US" altLang="ko-KR" dirty="0"/>
              <a:t>? </a:t>
            </a:r>
            <a:r>
              <a:rPr lang="ko-KR" altLang="en-US" dirty="0"/>
              <a:t>갭이 많으면 시간이 많이 걸린다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일반적인 규칙에 대해서 말하는 리뷰</a:t>
            </a:r>
            <a:r>
              <a:rPr lang="en-US" altLang="ko-KR" dirty="0"/>
              <a:t>… </a:t>
            </a:r>
            <a:r>
              <a:rPr lang="ko-KR" altLang="en-US" dirty="0"/>
              <a:t>가 있었는데 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/>
              <a:t>어셈블러 종류를 구분하기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새로운 시도를 하고 싶은데 </a:t>
            </a:r>
            <a:r>
              <a:rPr lang="en-US" altLang="ko-KR" dirty="0"/>
              <a:t>… </a:t>
            </a:r>
            <a:r>
              <a:rPr lang="ko-KR" altLang="en-US" dirty="0"/>
              <a:t>고구마에 적용 </a:t>
            </a:r>
            <a:r>
              <a:rPr lang="en-US" altLang="ko-KR" dirty="0"/>
              <a:t>… Victor A. Albert</a:t>
            </a:r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https://nanoporetech.com/resource-centre/sequencing-and-assembling-highly-heterozygous-andor-repeat-rich-plant-genomes-using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B2EA23-CCD2-44B3-8AE3-9D3ACE19E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09" y="1507688"/>
            <a:ext cx="6743700" cy="2238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B7E578-21A4-40D8-9C58-C33DBB923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92" y="3861048"/>
            <a:ext cx="2838450" cy="1971675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04F2EBE-C284-4C7D-A606-68B71433AE72}"/>
              </a:ext>
            </a:extLst>
          </p:cNvPr>
          <p:cNvSpPr>
            <a:spLocks/>
          </p:cNvSpPr>
          <p:nvPr/>
        </p:nvSpPr>
        <p:spPr bwMode="auto">
          <a:xfrm>
            <a:off x="-180528" y="132879"/>
            <a:ext cx="7992888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    Assemblers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736E39-F405-483F-BF7E-1B396B01F63C}"/>
              </a:ext>
            </a:extLst>
          </p:cNvPr>
          <p:cNvSpPr txBox="1"/>
          <p:nvPr/>
        </p:nvSpPr>
        <p:spPr>
          <a:xfrm>
            <a:off x="1043608" y="5805264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Victor A. Albert</a:t>
            </a:r>
          </a:p>
          <a:p>
            <a:r>
              <a:rPr lang="en-US" altLang="ko-KR" sz="1400" dirty="0">
                <a:hlinkClick r:id="rId3"/>
              </a:rPr>
              <a:t>https://nanoporetech.com/resource-centre/sequencing-and-assembling-highly-heterozygous-andor-repeat-rich-plant-genomes-using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A4CD95-B6A8-41FF-8170-575F39525BEC}"/>
              </a:ext>
            </a:extLst>
          </p:cNvPr>
          <p:cNvSpPr txBox="1"/>
          <p:nvPr/>
        </p:nvSpPr>
        <p:spPr>
          <a:xfrm>
            <a:off x="957435" y="1042117"/>
            <a:ext cx="2372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No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‘one size fits all’</a:t>
            </a:r>
          </a:p>
        </p:txBody>
      </p:sp>
    </p:spTree>
    <p:extLst>
      <p:ext uri="{BB962C8B-B14F-4D97-AF65-F5344CB8AC3E}">
        <p14:creationId xmlns:p14="http://schemas.microsoft.com/office/powerpoint/2010/main" val="2775193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FF8FF0E-F45C-4820-9240-D106833E5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535116"/>
              </p:ext>
            </p:extLst>
          </p:nvPr>
        </p:nvGraphicFramePr>
        <p:xfrm>
          <a:off x="539552" y="1397000"/>
          <a:ext cx="8064894" cy="3616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332526857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1823802234"/>
                    </a:ext>
                  </a:extLst>
                </a:gridCol>
                <a:gridCol w="1980219">
                  <a:extLst>
                    <a:ext uri="{9D8B030D-6E8A-4147-A177-3AD203B41FA5}">
                      <a16:colId xmlns:a16="http://schemas.microsoft.com/office/drawing/2014/main" val="2187025033"/>
                    </a:ext>
                  </a:extLst>
                </a:gridCol>
                <a:gridCol w="1980219">
                  <a:extLst>
                    <a:ext uri="{9D8B030D-6E8A-4147-A177-3AD203B41FA5}">
                      <a16:colId xmlns:a16="http://schemas.microsoft.com/office/drawing/2014/main" val="2035204974"/>
                    </a:ext>
                  </a:extLst>
                </a:gridCol>
              </a:tblGrid>
              <a:tr h="5165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Assembler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Ver.(2020.11.2)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80245"/>
                  </a:ext>
                </a:extLst>
              </a:tr>
              <a:tr h="5165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FALCON-Unzip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002442"/>
                  </a:ext>
                </a:extLst>
              </a:tr>
              <a:tr h="5165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Canu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397130"/>
                  </a:ext>
                </a:extLst>
              </a:tr>
              <a:tr h="5165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Smartdenovo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416638"/>
                  </a:ext>
                </a:extLst>
              </a:tr>
              <a:tr h="5165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Nextdenovo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832444"/>
                  </a:ext>
                </a:extLst>
              </a:tr>
              <a:tr h="51659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46847"/>
                  </a:ext>
                </a:extLst>
              </a:tr>
              <a:tr h="51659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706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877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/>
          <p:cNvSpPr>
            <a:spLocks/>
          </p:cNvSpPr>
          <p:nvPr/>
        </p:nvSpPr>
        <p:spPr bwMode="auto">
          <a:xfrm>
            <a:off x="-180528" y="132879"/>
            <a:ext cx="7992888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    Assemblers</a:t>
            </a: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9B7C9C7-1414-4302-8EC0-04253CB23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101447"/>
              </p:ext>
            </p:extLst>
          </p:nvPr>
        </p:nvGraphicFramePr>
        <p:xfrm>
          <a:off x="620104" y="1435944"/>
          <a:ext cx="7903791" cy="4801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9113">
                  <a:extLst>
                    <a:ext uri="{9D8B030D-6E8A-4147-A177-3AD203B41FA5}">
                      <a16:colId xmlns:a16="http://schemas.microsoft.com/office/drawing/2014/main" val="848629998"/>
                    </a:ext>
                  </a:extLst>
                </a:gridCol>
                <a:gridCol w="1129113">
                  <a:extLst>
                    <a:ext uri="{9D8B030D-6E8A-4147-A177-3AD203B41FA5}">
                      <a16:colId xmlns:a16="http://schemas.microsoft.com/office/drawing/2014/main" val="190886463"/>
                    </a:ext>
                  </a:extLst>
                </a:gridCol>
                <a:gridCol w="1129113">
                  <a:extLst>
                    <a:ext uri="{9D8B030D-6E8A-4147-A177-3AD203B41FA5}">
                      <a16:colId xmlns:a16="http://schemas.microsoft.com/office/drawing/2014/main" val="2063703340"/>
                    </a:ext>
                  </a:extLst>
                </a:gridCol>
                <a:gridCol w="1129113">
                  <a:extLst>
                    <a:ext uri="{9D8B030D-6E8A-4147-A177-3AD203B41FA5}">
                      <a16:colId xmlns:a16="http://schemas.microsoft.com/office/drawing/2014/main" val="2557353571"/>
                    </a:ext>
                  </a:extLst>
                </a:gridCol>
                <a:gridCol w="1129113">
                  <a:extLst>
                    <a:ext uri="{9D8B030D-6E8A-4147-A177-3AD203B41FA5}">
                      <a16:colId xmlns:a16="http://schemas.microsoft.com/office/drawing/2014/main" val="4117204777"/>
                    </a:ext>
                  </a:extLst>
                </a:gridCol>
                <a:gridCol w="1129113">
                  <a:extLst>
                    <a:ext uri="{9D8B030D-6E8A-4147-A177-3AD203B41FA5}">
                      <a16:colId xmlns:a16="http://schemas.microsoft.com/office/drawing/2014/main" val="3471857431"/>
                    </a:ext>
                  </a:extLst>
                </a:gridCol>
                <a:gridCol w="1129113">
                  <a:extLst>
                    <a:ext uri="{9D8B030D-6E8A-4147-A177-3AD203B41FA5}">
                      <a16:colId xmlns:a16="http://schemas.microsoft.com/office/drawing/2014/main" val="2848752934"/>
                    </a:ext>
                  </a:extLst>
                </a:gridCol>
              </a:tblGrid>
              <a:tr h="4364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Assembly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F</a:t>
                      </a:r>
                      <a:r>
                        <a:rPr lang="en-US" altLang="ko-KR" sz="1200" b="0" u="none" strike="noStrike" dirty="0"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ALCON-</a:t>
                      </a:r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Unzip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u="none" strike="noStrike" dirty="0" err="1"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Canu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u="none" strike="noStrike" dirty="0" err="1"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Smartdenovo</a:t>
                      </a:r>
                      <a:endParaRPr lang="en-US" sz="1200" b="0" u="none" strike="noStrike" dirty="0">
                        <a:effectLst/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Nextdenovo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u="none" strike="noStrike" dirty="0" err="1"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Flye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Hifiasam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27591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# contigs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315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1449259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Largest contig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9,552,649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10,974,204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10,410,771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2522378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Total length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281,741,149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297,585,504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268,690,265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352427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GC (%)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5717407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N50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2,554,306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4,419,541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2,922,684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4719391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L50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27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2894221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N70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1,525,670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2,155,399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1,637,311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1656989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L70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52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8106026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Map. rate(%)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0254364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BUSCO*(%)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686298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7D855C-B817-4C75-896B-F3B5D13879F9}"/>
              </a:ext>
            </a:extLst>
          </p:cNvPr>
          <p:cNvSpPr txBox="1"/>
          <p:nvPr/>
        </p:nvSpPr>
        <p:spPr>
          <a:xfrm>
            <a:off x="620104" y="1078867"/>
            <a:ext cx="2283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latin typeface="+mj-ea"/>
                <a:ea typeface="+mj-ea"/>
              </a:rPr>
              <a:t>S. Indicum cv. </a:t>
            </a:r>
            <a:r>
              <a:rPr lang="en-US" altLang="ko-KR" sz="1400" b="1" i="1" dirty="0" err="1">
                <a:latin typeface="+mj-ea"/>
                <a:ea typeface="+mj-ea"/>
              </a:rPr>
              <a:t>Goenbaek</a:t>
            </a:r>
            <a:endParaRPr lang="ko-KR" altLang="en-US" sz="1400" b="1" i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0436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/>
          <p:cNvSpPr>
            <a:spLocks/>
          </p:cNvSpPr>
          <p:nvPr/>
        </p:nvSpPr>
        <p:spPr bwMode="auto">
          <a:xfrm>
            <a:off x="-180528" y="132879"/>
            <a:ext cx="7992888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    Polishing effect</a:t>
            </a: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9B7C9C7-1414-4302-8EC0-04253CB23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100359"/>
              </p:ext>
            </p:extLst>
          </p:nvPr>
        </p:nvGraphicFramePr>
        <p:xfrm>
          <a:off x="251520" y="1435944"/>
          <a:ext cx="8568951" cy="4801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3021">
                  <a:extLst>
                    <a:ext uri="{9D8B030D-6E8A-4147-A177-3AD203B41FA5}">
                      <a16:colId xmlns:a16="http://schemas.microsoft.com/office/drawing/2014/main" val="848629998"/>
                    </a:ext>
                  </a:extLst>
                </a:gridCol>
                <a:gridCol w="748593">
                  <a:extLst>
                    <a:ext uri="{9D8B030D-6E8A-4147-A177-3AD203B41FA5}">
                      <a16:colId xmlns:a16="http://schemas.microsoft.com/office/drawing/2014/main" val="190886463"/>
                    </a:ext>
                  </a:extLst>
                </a:gridCol>
                <a:gridCol w="748593">
                  <a:extLst>
                    <a:ext uri="{9D8B030D-6E8A-4147-A177-3AD203B41FA5}">
                      <a16:colId xmlns:a16="http://schemas.microsoft.com/office/drawing/2014/main" val="2146635146"/>
                    </a:ext>
                  </a:extLst>
                </a:gridCol>
                <a:gridCol w="748593">
                  <a:extLst>
                    <a:ext uri="{9D8B030D-6E8A-4147-A177-3AD203B41FA5}">
                      <a16:colId xmlns:a16="http://schemas.microsoft.com/office/drawing/2014/main" val="2063703340"/>
                    </a:ext>
                  </a:extLst>
                </a:gridCol>
                <a:gridCol w="748593">
                  <a:extLst>
                    <a:ext uri="{9D8B030D-6E8A-4147-A177-3AD203B41FA5}">
                      <a16:colId xmlns:a16="http://schemas.microsoft.com/office/drawing/2014/main" val="4027408150"/>
                    </a:ext>
                  </a:extLst>
                </a:gridCol>
                <a:gridCol w="748593">
                  <a:extLst>
                    <a:ext uri="{9D8B030D-6E8A-4147-A177-3AD203B41FA5}">
                      <a16:colId xmlns:a16="http://schemas.microsoft.com/office/drawing/2014/main" val="2557353571"/>
                    </a:ext>
                  </a:extLst>
                </a:gridCol>
                <a:gridCol w="748593">
                  <a:extLst>
                    <a:ext uri="{9D8B030D-6E8A-4147-A177-3AD203B41FA5}">
                      <a16:colId xmlns:a16="http://schemas.microsoft.com/office/drawing/2014/main" val="2281038236"/>
                    </a:ext>
                  </a:extLst>
                </a:gridCol>
                <a:gridCol w="748593">
                  <a:extLst>
                    <a:ext uri="{9D8B030D-6E8A-4147-A177-3AD203B41FA5}">
                      <a16:colId xmlns:a16="http://schemas.microsoft.com/office/drawing/2014/main" val="4117204777"/>
                    </a:ext>
                  </a:extLst>
                </a:gridCol>
                <a:gridCol w="748593">
                  <a:extLst>
                    <a:ext uri="{9D8B030D-6E8A-4147-A177-3AD203B41FA5}">
                      <a16:colId xmlns:a16="http://schemas.microsoft.com/office/drawing/2014/main" val="1839411365"/>
                    </a:ext>
                  </a:extLst>
                </a:gridCol>
                <a:gridCol w="748593">
                  <a:extLst>
                    <a:ext uri="{9D8B030D-6E8A-4147-A177-3AD203B41FA5}">
                      <a16:colId xmlns:a16="http://schemas.microsoft.com/office/drawing/2014/main" val="3471857431"/>
                    </a:ext>
                  </a:extLst>
                </a:gridCol>
                <a:gridCol w="748593">
                  <a:extLst>
                    <a:ext uri="{9D8B030D-6E8A-4147-A177-3AD203B41FA5}">
                      <a16:colId xmlns:a16="http://schemas.microsoft.com/office/drawing/2014/main" val="2246524098"/>
                    </a:ext>
                  </a:extLst>
                </a:gridCol>
              </a:tblGrid>
              <a:tr h="4364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u="none" strike="noStrike" dirty="0"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Assembly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u="none" strike="noStrike" dirty="0"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F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ALCON-</a:t>
                      </a:r>
                      <a:r>
                        <a:rPr lang="en-US" sz="1000" b="0" u="none" strike="noStrike" dirty="0"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Unzip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u="none" strike="noStrike" dirty="0" err="1"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Canu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u="none" strike="noStrike" dirty="0" err="1"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Smartdenovo</a:t>
                      </a:r>
                      <a:endParaRPr lang="en-US" sz="1000" b="0" u="none" strike="noStrike" dirty="0">
                        <a:effectLst/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Nextdenovo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000" b="0" u="none" strike="noStrike" dirty="0" err="1"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Flye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27591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# contigs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315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1449259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Largest contig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9,552,649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10,974,204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10,410,771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2522378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Total length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281,741,149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297,585,504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268,690,265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352427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GC (%)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5717407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N50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2,554,306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4,419,541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2,922,684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4719391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L50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27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2894221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N70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1,525,670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2,155,399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1,637,311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1656989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L70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52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8106026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Map. rate(%)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0254364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BUSCO*(%)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686298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7D855C-B817-4C75-896B-F3B5D13879F9}"/>
              </a:ext>
            </a:extLst>
          </p:cNvPr>
          <p:cNvSpPr txBox="1"/>
          <p:nvPr/>
        </p:nvSpPr>
        <p:spPr>
          <a:xfrm>
            <a:off x="200194" y="1078867"/>
            <a:ext cx="2283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latin typeface="+mj-ea"/>
                <a:ea typeface="+mj-ea"/>
              </a:rPr>
              <a:t>S. Indicum cv. </a:t>
            </a:r>
            <a:r>
              <a:rPr lang="en-US" altLang="ko-KR" sz="1400" b="1" i="1" dirty="0" err="1">
                <a:latin typeface="+mj-ea"/>
                <a:ea typeface="+mj-ea"/>
              </a:rPr>
              <a:t>Goenbaek</a:t>
            </a:r>
            <a:endParaRPr lang="ko-KR" altLang="en-US" sz="1400" b="1" i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55212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/>
          <p:cNvSpPr>
            <a:spLocks/>
          </p:cNvSpPr>
          <p:nvPr/>
        </p:nvSpPr>
        <p:spPr bwMode="auto">
          <a:xfrm>
            <a:off x="-180528" y="132879"/>
            <a:ext cx="7992888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    Assemblers</a:t>
            </a: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9B7C9C7-1414-4302-8EC0-04253CB23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443446"/>
              </p:ext>
            </p:extLst>
          </p:nvPr>
        </p:nvGraphicFramePr>
        <p:xfrm>
          <a:off x="620104" y="1435944"/>
          <a:ext cx="7903791" cy="4801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9113">
                  <a:extLst>
                    <a:ext uri="{9D8B030D-6E8A-4147-A177-3AD203B41FA5}">
                      <a16:colId xmlns:a16="http://schemas.microsoft.com/office/drawing/2014/main" val="848629998"/>
                    </a:ext>
                  </a:extLst>
                </a:gridCol>
                <a:gridCol w="1129113">
                  <a:extLst>
                    <a:ext uri="{9D8B030D-6E8A-4147-A177-3AD203B41FA5}">
                      <a16:colId xmlns:a16="http://schemas.microsoft.com/office/drawing/2014/main" val="190886463"/>
                    </a:ext>
                  </a:extLst>
                </a:gridCol>
                <a:gridCol w="1129113">
                  <a:extLst>
                    <a:ext uri="{9D8B030D-6E8A-4147-A177-3AD203B41FA5}">
                      <a16:colId xmlns:a16="http://schemas.microsoft.com/office/drawing/2014/main" val="2063703340"/>
                    </a:ext>
                  </a:extLst>
                </a:gridCol>
                <a:gridCol w="1129113">
                  <a:extLst>
                    <a:ext uri="{9D8B030D-6E8A-4147-A177-3AD203B41FA5}">
                      <a16:colId xmlns:a16="http://schemas.microsoft.com/office/drawing/2014/main" val="2557353571"/>
                    </a:ext>
                  </a:extLst>
                </a:gridCol>
                <a:gridCol w="1129113">
                  <a:extLst>
                    <a:ext uri="{9D8B030D-6E8A-4147-A177-3AD203B41FA5}">
                      <a16:colId xmlns:a16="http://schemas.microsoft.com/office/drawing/2014/main" val="4117204777"/>
                    </a:ext>
                  </a:extLst>
                </a:gridCol>
                <a:gridCol w="1129113">
                  <a:extLst>
                    <a:ext uri="{9D8B030D-6E8A-4147-A177-3AD203B41FA5}">
                      <a16:colId xmlns:a16="http://schemas.microsoft.com/office/drawing/2014/main" val="3471857431"/>
                    </a:ext>
                  </a:extLst>
                </a:gridCol>
                <a:gridCol w="1129113">
                  <a:extLst>
                    <a:ext uri="{9D8B030D-6E8A-4147-A177-3AD203B41FA5}">
                      <a16:colId xmlns:a16="http://schemas.microsoft.com/office/drawing/2014/main" val="2848752934"/>
                    </a:ext>
                  </a:extLst>
                </a:gridCol>
              </a:tblGrid>
              <a:tr h="4364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Assembly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F</a:t>
                      </a:r>
                      <a:r>
                        <a:rPr lang="en-US" altLang="ko-KR" sz="1200" b="0" u="none" strike="noStrike" dirty="0"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ALCON-</a:t>
                      </a:r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Unzip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u="none" strike="noStrike" dirty="0" err="1"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Canu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u="none" strike="noStrike" dirty="0" err="1"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Smartdenovo</a:t>
                      </a:r>
                      <a:endParaRPr lang="en-US" sz="1200" b="0" u="none" strike="noStrike" dirty="0">
                        <a:effectLst/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Nextdenovo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u="none" strike="noStrike" dirty="0" err="1"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Flye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Hifiasam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27591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# contigs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1449259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Largest contig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8,598,331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2522378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Total length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343,305,102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352427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GC (%)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5717407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N50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1,751,999 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4719391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L50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2894221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N70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N70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1,042,209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1656989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L70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8106026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Map. rate(%)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0254364"/>
                  </a:ext>
                </a:extLst>
              </a:tr>
              <a:tr h="436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BUSCO*(%)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686298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7D855C-B817-4C75-896B-F3B5D13879F9}"/>
              </a:ext>
            </a:extLst>
          </p:cNvPr>
          <p:cNvSpPr txBox="1"/>
          <p:nvPr/>
        </p:nvSpPr>
        <p:spPr>
          <a:xfrm>
            <a:off x="620104" y="1078867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latin typeface="+mj-ea"/>
                <a:ea typeface="+mj-ea"/>
              </a:rPr>
              <a:t>S. </a:t>
            </a:r>
            <a:r>
              <a:rPr lang="en-US" altLang="ko-KR" sz="1400" b="1" i="1" dirty="0" err="1">
                <a:latin typeface="+mj-ea"/>
                <a:ea typeface="+mj-ea"/>
              </a:rPr>
              <a:t>angolense</a:t>
            </a:r>
            <a:endParaRPr lang="ko-KR" altLang="en-US" sz="1400" b="1" i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886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2004195-19F6-43F2-B270-90985ABE214E}"/>
              </a:ext>
            </a:extLst>
          </p:cNvPr>
          <p:cNvSpPr txBox="1">
            <a:spLocks/>
          </p:cNvSpPr>
          <p:nvPr/>
        </p:nvSpPr>
        <p:spPr bwMode="auto">
          <a:xfrm>
            <a:off x="323528" y="2502024"/>
            <a:ext cx="84969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2n</a:t>
            </a:r>
            <a:r>
              <a:rPr lang="ko-KR" altLang="en-US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</a:t>
            </a: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=</a:t>
            </a:r>
            <a:r>
              <a:rPr lang="ko-KR" altLang="en-US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</a:t>
            </a: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26</a:t>
            </a:r>
            <a:r>
              <a:rPr lang="ko-KR" altLang="en-US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</a:t>
            </a: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;</a:t>
            </a:r>
            <a:r>
              <a:rPr lang="ko-KR" altLang="en-US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</a:t>
            </a: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S. </a:t>
            </a:r>
            <a:r>
              <a:rPr lang="en-US" altLang="ko-KR" sz="2400" b="1" spc="1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ind</a:t>
            </a: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, S. ala</a:t>
            </a:r>
            <a:endParaRPr lang="ko-KR" altLang="en-US" sz="2400" b="1" spc="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9850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내용 개체 틀 2"/>
          <p:cNvSpPr>
            <a:spLocks/>
          </p:cNvSpPr>
          <p:nvPr/>
        </p:nvSpPr>
        <p:spPr bwMode="auto">
          <a:xfrm>
            <a:off x="-180528" y="132879"/>
            <a:ext cx="8892528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    Collection of 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Sesamum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genetic resources</a:t>
            </a:r>
            <a:endParaRPr lang="ko-KR" altLang="en-US" sz="1200" b="1" i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76C783-C1F8-498E-9BFE-59DF9065DD1A}"/>
              </a:ext>
            </a:extLst>
          </p:cNvPr>
          <p:cNvGrpSpPr/>
          <p:nvPr/>
        </p:nvGrpSpPr>
        <p:grpSpPr>
          <a:xfrm>
            <a:off x="383848" y="1124744"/>
            <a:ext cx="8376304" cy="4253333"/>
            <a:chOff x="383848" y="1767955"/>
            <a:chExt cx="8376304" cy="4253333"/>
          </a:xfrm>
        </p:grpSpPr>
        <p:grpSp>
          <p:nvGrpSpPr>
            <p:cNvPr id="4" name="그룹 3"/>
            <p:cNvGrpSpPr/>
            <p:nvPr/>
          </p:nvGrpSpPr>
          <p:grpSpPr>
            <a:xfrm>
              <a:off x="383848" y="1767955"/>
              <a:ext cx="8376304" cy="4253333"/>
              <a:chOff x="-851976" y="1341737"/>
              <a:chExt cx="8376304" cy="4253333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4804" y="1341737"/>
                <a:ext cx="2769524" cy="4247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1976" y="1341737"/>
                <a:ext cx="5640000" cy="4253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오른쪽으로 구부러진 화살표 5"/>
            <p:cNvSpPr/>
            <p:nvPr/>
          </p:nvSpPr>
          <p:spPr>
            <a:xfrm rot="5400000">
              <a:off x="5421765" y="1433019"/>
              <a:ext cx="329651" cy="288145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왼쪽으로 구부러진 화살표 6"/>
            <p:cNvSpPr/>
            <p:nvPr/>
          </p:nvSpPr>
          <p:spPr>
            <a:xfrm rot="15330385">
              <a:off x="2390294" y="1733017"/>
              <a:ext cx="320898" cy="3199938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왼쪽으로 구부러진 화살표 21"/>
            <p:cNvSpPr/>
            <p:nvPr/>
          </p:nvSpPr>
          <p:spPr>
            <a:xfrm rot="16589610">
              <a:off x="2493238" y="1174853"/>
              <a:ext cx="419932" cy="2899100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왼쪽으로 구부러진 화살표 23"/>
            <p:cNvSpPr/>
            <p:nvPr/>
          </p:nvSpPr>
          <p:spPr>
            <a:xfrm rot="15412143">
              <a:off x="2026404" y="1423698"/>
              <a:ext cx="424030" cy="3399807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9ED8087D-9CAD-41DA-8212-A7A8E6C33514}"/>
              </a:ext>
            </a:extLst>
          </p:cNvPr>
          <p:cNvGraphicFramePr>
            <a:graphicFrameLocks noGrp="1"/>
          </p:cNvGraphicFramePr>
          <p:nvPr/>
        </p:nvGraphicFramePr>
        <p:xfrm>
          <a:off x="534796" y="5255840"/>
          <a:ext cx="8177204" cy="14135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00900">
                  <a:extLst>
                    <a:ext uri="{9D8B030D-6E8A-4147-A177-3AD203B41FA5}">
                      <a16:colId xmlns:a16="http://schemas.microsoft.com/office/drawing/2014/main" val="3192786626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728526008"/>
                    </a:ext>
                  </a:extLst>
                </a:gridCol>
                <a:gridCol w="6228232">
                  <a:extLst>
                    <a:ext uri="{9D8B030D-6E8A-4147-A177-3AD203B41FA5}">
                      <a16:colId xmlns:a16="http://schemas.microsoft.com/office/drawing/2014/main" val="1318116932"/>
                    </a:ext>
                  </a:extLst>
                </a:gridCol>
              </a:tblGrid>
              <a:tr h="282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Country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#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Species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873588"/>
                  </a:ext>
                </a:extLst>
              </a:tr>
              <a:tr h="282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Germany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1" dirty="0"/>
                        <a:t>S. </a:t>
                      </a:r>
                      <a:r>
                        <a:rPr lang="en-US" altLang="ko-KR" sz="1100" i="1" dirty="0" err="1"/>
                        <a:t>angolense</a:t>
                      </a:r>
                      <a:r>
                        <a:rPr lang="en-US" altLang="ko-KR" sz="1100" i="1" dirty="0"/>
                        <a:t>, S.</a:t>
                      </a:r>
                      <a:r>
                        <a:rPr lang="en-US" altLang="ko-KR" sz="1100" i="1" baseline="0" dirty="0"/>
                        <a:t> </a:t>
                      </a:r>
                      <a:r>
                        <a:rPr lang="en-US" altLang="ko-KR" sz="1100" i="1" baseline="0" dirty="0" err="1"/>
                        <a:t>pedaloides</a:t>
                      </a:r>
                      <a:r>
                        <a:rPr lang="en-US" altLang="ko-KR" sz="1100" i="1" baseline="0" dirty="0"/>
                        <a:t>, S. </a:t>
                      </a:r>
                      <a:r>
                        <a:rPr lang="en-US" altLang="ko-KR" sz="1100" i="1" baseline="0" dirty="0" err="1"/>
                        <a:t>trilobum</a:t>
                      </a:r>
                      <a:r>
                        <a:rPr lang="en-US" altLang="ko-KR" sz="1100" i="1" baseline="0" dirty="0"/>
                        <a:t>(C. </a:t>
                      </a:r>
                      <a:r>
                        <a:rPr lang="en-US" altLang="ko-KR" sz="1100" i="1" baseline="0" dirty="0" err="1"/>
                        <a:t>triloba</a:t>
                      </a:r>
                      <a:r>
                        <a:rPr lang="en-US" altLang="ko-KR" sz="1100" i="1" baseline="0" dirty="0"/>
                        <a:t>), S. </a:t>
                      </a:r>
                      <a:r>
                        <a:rPr lang="en-US" altLang="ko-KR" sz="1100" i="1" baseline="0" dirty="0" err="1"/>
                        <a:t>triphyllum</a:t>
                      </a:r>
                      <a:endParaRPr lang="ko-KR" altLang="en-US" sz="1100" i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376147"/>
                  </a:ext>
                </a:extLst>
              </a:tr>
              <a:tr h="282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Senegal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31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Drought resistant lines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577606"/>
                  </a:ext>
                </a:extLst>
              </a:tr>
              <a:tr h="282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Benin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1" dirty="0"/>
                        <a:t>S. </a:t>
                      </a:r>
                      <a:r>
                        <a:rPr lang="en-US" altLang="ko-KR" sz="1100" i="1" dirty="0" err="1"/>
                        <a:t>radiatum</a:t>
                      </a:r>
                      <a:r>
                        <a:rPr lang="en-US" altLang="ko-KR" sz="1100" i="1" dirty="0"/>
                        <a:t>, S.</a:t>
                      </a:r>
                      <a:r>
                        <a:rPr lang="en-US" altLang="ko-KR" sz="1100" i="1" baseline="0" dirty="0"/>
                        <a:t> </a:t>
                      </a:r>
                      <a:r>
                        <a:rPr lang="en-US" altLang="ko-KR" sz="1100" i="1" baseline="0" dirty="0" err="1"/>
                        <a:t>sesamoides</a:t>
                      </a:r>
                      <a:r>
                        <a:rPr lang="en-US" altLang="ko-KR" sz="1100" i="1" baseline="0" dirty="0"/>
                        <a:t>(C. </a:t>
                      </a:r>
                      <a:r>
                        <a:rPr lang="en-US" altLang="ko-KR" sz="1100" i="1" baseline="0" dirty="0" err="1"/>
                        <a:t>sesamoides</a:t>
                      </a:r>
                      <a:r>
                        <a:rPr lang="en-US" altLang="ko-KR" sz="1100" i="1" baseline="0" dirty="0"/>
                        <a:t>)</a:t>
                      </a:r>
                      <a:endParaRPr lang="ko-KR" altLang="en-US" sz="1100" i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379768"/>
                  </a:ext>
                </a:extLst>
              </a:tr>
              <a:tr h="282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USA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1" dirty="0"/>
                        <a:t>S. </a:t>
                      </a:r>
                      <a:r>
                        <a:rPr lang="en-US" altLang="ko-KR" sz="1100" i="1" dirty="0" err="1"/>
                        <a:t>radiatum</a:t>
                      </a:r>
                      <a:r>
                        <a:rPr lang="en-US" altLang="ko-KR" sz="1100" i="1" dirty="0"/>
                        <a:t>(4), S. </a:t>
                      </a:r>
                      <a:r>
                        <a:rPr lang="en-US" altLang="ko-KR" sz="1100" i="1" dirty="0" err="1"/>
                        <a:t>prostratum</a:t>
                      </a:r>
                      <a:r>
                        <a:rPr lang="en-US" altLang="ko-KR" sz="1100" i="1" dirty="0"/>
                        <a:t>, </a:t>
                      </a:r>
                      <a:r>
                        <a:rPr lang="en-US" altLang="ko-KR" sz="1100" i="1" baseline="0" dirty="0"/>
                        <a:t>S. </a:t>
                      </a:r>
                      <a:r>
                        <a:rPr lang="en-US" altLang="ko-KR" sz="1100" i="1" baseline="0" dirty="0" err="1"/>
                        <a:t>trilobum</a:t>
                      </a:r>
                      <a:r>
                        <a:rPr lang="en-US" altLang="ko-KR" sz="1100" i="1" baseline="0" dirty="0"/>
                        <a:t>(C. </a:t>
                      </a:r>
                      <a:r>
                        <a:rPr lang="en-US" altLang="ko-KR" sz="1100" i="1" baseline="0" dirty="0" err="1"/>
                        <a:t>triloba</a:t>
                      </a:r>
                      <a:r>
                        <a:rPr lang="en-US" altLang="ko-KR" sz="1100" i="1" baseline="0" dirty="0"/>
                        <a:t>), S. </a:t>
                      </a:r>
                      <a:r>
                        <a:rPr lang="en-US" altLang="ko-KR" sz="1100" i="1" baseline="0" dirty="0" err="1"/>
                        <a:t>spp</a:t>
                      </a:r>
                      <a:r>
                        <a:rPr lang="en-US" altLang="ko-KR" sz="1100" i="1" baseline="0" dirty="0"/>
                        <a:t>(2)</a:t>
                      </a:r>
                      <a:endParaRPr lang="ko-KR" altLang="en-US" sz="1100" i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385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926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2n=32 </a:t>
            </a:r>
            <a:r>
              <a:rPr lang="en-US" altLang="ko-KR" sz="2000" b="1" i="1" dirty="0">
                <a:solidFill>
                  <a:schemeClr val="bg1"/>
                </a:solidFill>
                <a:latin typeface="+mn-ea"/>
              </a:rPr>
              <a:t>Sesamum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species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2B08AD0-9073-4973-87B9-ADA64861E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210296"/>
              </p:ext>
            </p:extLst>
          </p:nvPr>
        </p:nvGraphicFramePr>
        <p:xfrm>
          <a:off x="503547" y="1268756"/>
          <a:ext cx="8136906" cy="4680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1763898871"/>
                    </a:ext>
                  </a:extLst>
                </a:gridCol>
                <a:gridCol w="2208246">
                  <a:extLst>
                    <a:ext uri="{9D8B030D-6E8A-4147-A177-3AD203B41FA5}">
                      <a16:colId xmlns:a16="http://schemas.microsoft.com/office/drawing/2014/main" val="3353541378"/>
                    </a:ext>
                  </a:extLst>
                </a:gridCol>
                <a:gridCol w="2208246">
                  <a:extLst>
                    <a:ext uri="{9D8B030D-6E8A-4147-A177-3AD203B41FA5}">
                      <a16:colId xmlns:a16="http://schemas.microsoft.com/office/drawing/2014/main" val="3904467441"/>
                    </a:ext>
                  </a:extLst>
                </a:gridCol>
                <a:gridCol w="2208246">
                  <a:extLst>
                    <a:ext uri="{9D8B030D-6E8A-4147-A177-3AD203B41FA5}">
                      <a16:colId xmlns:a16="http://schemas.microsoft.com/office/drawing/2014/main" val="637462722"/>
                    </a:ext>
                  </a:extLst>
                </a:gridCol>
              </a:tblGrid>
              <a:tr h="520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Species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i="1" u="none" strike="noStrike" dirty="0">
                          <a:effectLst/>
                          <a:latin typeface="+mn-ea"/>
                          <a:ea typeface="+mn-ea"/>
                        </a:rPr>
                        <a:t>S. </a:t>
                      </a:r>
                      <a:r>
                        <a:rPr lang="en-US" altLang="ko-KR" sz="1400" i="1" u="none" strike="noStrike" dirty="0" err="1">
                          <a:effectLst/>
                          <a:latin typeface="+mn-ea"/>
                          <a:ea typeface="+mn-ea"/>
                        </a:rPr>
                        <a:t>indcum</a:t>
                      </a:r>
                      <a:endParaRPr lang="en-US" altLang="ko-KR" sz="14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400" b="1" i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alatum</a:t>
                      </a:r>
                      <a:endParaRPr lang="en-US" altLang="ko-KR" sz="1400" b="1" i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4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6714227"/>
                  </a:ext>
                </a:extLst>
              </a:tr>
              <a:tr h="520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ABC (2020)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spc="-1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Rarepalmseeds</a:t>
                      </a:r>
                      <a:r>
                        <a:rPr lang="en-US" altLang="ko-KR" sz="1400" b="0" i="0" u="none" strike="noStrike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(2020)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0131666"/>
                  </a:ext>
                </a:extLst>
              </a:tr>
              <a:tr h="520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chr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(2n)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5950131"/>
                  </a:ext>
                </a:extLst>
              </a:tr>
              <a:tr h="520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karyotyping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1605845"/>
                  </a:ext>
                </a:extLst>
              </a:tr>
              <a:tr h="520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seq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NGS, nanopore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NGS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6446401"/>
                  </a:ext>
                </a:extLst>
              </a:tr>
              <a:tr h="520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genome size*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rgbClr val="0000CC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7445648"/>
                  </a:ext>
                </a:extLst>
              </a:tr>
              <a:tr h="520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Assembly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진행 중</a:t>
                      </a:r>
                      <a:endParaRPr lang="en-US" altLang="ko-KR" sz="1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0644113"/>
                  </a:ext>
                </a:extLst>
              </a:tr>
              <a:tr h="5200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rate of mapping**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98.40</a:t>
                      </a:r>
                      <a:endParaRPr lang="ko-KR" altLang="en-US" sz="1400" b="0" i="0" u="none" strike="noStrike" kern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90.78</a:t>
                      </a:r>
                      <a:endParaRPr lang="ko-KR" altLang="en-US" sz="1400" b="0" i="0" u="none" strike="noStrike" kern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4524264"/>
                  </a:ext>
                </a:extLst>
              </a:tr>
              <a:tr h="520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80.26</a:t>
                      </a:r>
                      <a:endParaRPr lang="ko-KR" altLang="en-US" sz="1400" b="0" i="0" u="none" strike="noStrike" kern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59.64</a:t>
                      </a:r>
                      <a:endParaRPr lang="ko-KR" altLang="en-US" sz="1400" b="0" i="0" u="none" strike="noStrike" kern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081910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EFC3DFF-33F1-4F8D-A714-C4ADC6BAD98B}"/>
              </a:ext>
            </a:extLst>
          </p:cNvPr>
          <p:cNvSpPr/>
          <p:nvPr/>
        </p:nvSpPr>
        <p:spPr>
          <a:xfrm>
            <a:off x="481733" y="5949280"/>
            <a:ext cx="5386411" cy="610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12700" algn="just"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* </a:t>
            </a:r>
            <a:r>
              <a:rPr lang="en-US" altLang="ko-KR" sz="1200" kern="0" dirty="0" err="1">
                <a:solidFill>
                  <a:srgbClr val="000000"/>
                </a:solidFill>
                <a:latin typeface="+mn-ea"/>
              </a:rPr>
              <a:t>GenomeScope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12700" marR="12700"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** Mapping to S. sch contigs (2020.10.21.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기준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2n=32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조립한 것이 없어서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9176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2004195-19F6-43F2-B270-90985ABE214E}"/>
              </a:ext>
            </a:extLst>
          </p:cNvPr>
          <p:cNvSpPr txBox="1">
            <a:spLocks/>
          </p:cNvSpPr>
          <p:nvPr/>
        </p:nvSpPr>
        <p:spPr bwMode="auto">
          <a:xfrm>
            <a:off x="323528" y="2502024"/>
            <a:ext cx="84969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2n</a:t>
            </a:r>
            <a:r>
              <a:rPr lang="ko-KR" altLang="en-US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</a:t>
            </a: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=</a:t>
            </a:r>
            <a:r>
              <a:rPr lang="ko-KR" altLang="en-US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</a:t>
            </a: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32</a:t>
            </a:r>
            <a:r>
              <a:rPr lang="ko-KR" altLang="en-US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</a:t>
            </a: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;</a:t>
            </a:r>
            <a:r>
              <a:rPr lang="ko-KR" altLang="en-US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</a:t>
            </a: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S. ang, S. ped. C. tri</a:t>
            </a:r>
            <a:endParaRPr lang="ko-KR" altLang="en-US" sz="2400" b="1" spc="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2339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2n=32 </a:t>
            </a:r>
            <a:r>
              <a:rPr lang="en-US" altLang="ko-KR" sz="2000" b="1" i="1" dirty="0">
                <a:solidFill>
                  <a:schemeClr val="bg1"/>
                </a:solidFill>
                <a:latin typeface="+mn-ea"/>
              </a:rPr>
              <a:t>Sesamum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species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2B08AD0-9073-4973-87B9-ADA64861E16B}"/>
              </a:ext>
            </a:extLst>
          </p:cNvPr>
          <p:cNvGraphicFramePr>
            <a:graphicFrameLocks noGrp="1"/>
          </p:cNvGraphicFramePr>
          <p:nvPr/>
        </p:nvGraphicFramePr>
        <p:xfrm>
          <a:off x="503547" y="1268756"/>
          <a:ext cx="8136906" cy="4680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1763898871"/>
                    </a:ext>
                  </a:extLst>
                </a:gridCol>
                <a:gridCol w="2208246">
                  <a:extLst>
                    <a:ext uri="{9D8B030D-6E8A-4147-A177-3AD203B41FA5}">
                      <a16:colId xmlns:a16="http://schemas.microsoft.com/office/drawing/2014/main" val="3353541378"/>
                    </a:ext>
                  </a:extLst>
                </a:gridCol>
                <a:gridCol w="2208246">
                  <a:extLst>
                    <a:ext uri="{9D8B030D-6E8A-4147-A177-3AD203B41FA5}">
                      <a16:colId xmlns:a16="http://schemas.microsoft.com/office/drawing/2014/main" val="3904467441"/>
                    </a:ext>
                  </a:extLst>
                </a:gridCol>
                <a:gridCol w="2208246">
                  <a:extLst>
                    <a:ext uri="{9D8B030D-6E8A-4147-A177-3AD203B41FA5}">
                      <a16:colId xmlns:a16="http://schemas.microsoft.com/office/drawing/2014/main" val="637462722"/>
                    </a:ext>
                  </a:extLst>
                </a:gridCol>
              </a:tblGrid>
              <a:tr h="520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Species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i="1" u="none" strike="noStrike" dirty="0">
                          <a:effectLst/>
                          <a:latin typeface="+mn-ea"/>
                          <a:ea typeface="+mn-ea"/>
                        </a:rPr>
                        <a:t>S. </a:t>
                      </a:r>
                      <a:r>
                        <a:rPr lang="en-US" altLang="ko-KR" sz="1400" i="1" u="none" strike="noStrike" dirty="0" err="1">
                          <a:effectLst/>
                          <a:latin typeface="+mn-ea"/>
                          <a:ea typeface="+mn-ea"/>
                        </a:rPr>
                        <a:t>angolense</a:t>
                      </a:r>
                      <a:endParaRPr lang="en-US" altLang="ko-KR" sz="14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400" b="1" i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pedaloides</a:t>
                      </a:r>
                      <a:endParaRPr lang="en-US" altLang="ko-KR" sz="1400" b="1" i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i="1" u="none" strike="noStrike" dirty="0">
                          <a:effectLst/>
                          <a:latin typeface="+mn-ea"/>
                          <a:ea typeface="+mn-ea"/>
                        </a:rPr>
                        <a:t>C. triloba</a:t>
                      </a:r>
                      <a:endParaRPr lang="en-US" altLang="ko-KR" sz="14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6714227"/>
                  </a:ext>
                </a:extLst>
              </a:tr>
              <a:tr h="520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ABC (2020)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spc="-1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Rarepalmseeds</a:t>
                      </a:r>
                      <a:r>
                        <a:rPr lang="en-US" altLang="ko-KR" sz="1400" b="0" i="0" u="none" strike="noStrike" spc="-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(2020)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GRIN (2020)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0131666"/>
                  </a:ext>
                </a:extLst>
              </a:tr>
              <a:tr h="520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chr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(2n)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5950131"/>
                  </a:ext>
                </a:extLst>
              </a:tr>
              <a:tr h="520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karyotyping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1605845"/>
                  </a:ext>
                </a:extLst>
              </a:tr>
              <a:tr h="520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seq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NGS, nanopore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NGS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NGS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6446401"/>
                  </a:ext>
                </a:extLst>
              </a:tr>
              <a:tr h="520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genome size*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</a:rPr>
                        <a:t>388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7445648"/>
                  </a:ext>
                </a:extLst>
              </a:tr>
              <a:tr h="520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Assembly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진행 중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0644113"/>
                  </a:ext>
                </a:extLst>
              </a:tr>
              <a:tr h="5200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rate of mapping**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98.40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90.78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진행 중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4524264"/>
                  </a:ext>
                </a:extLst>
              </a:tr>
              <a:tr h="520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80.26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59.64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진행 중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081910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EFC3DFF-33F1-4F8D-A714-C4ADC6BAD98B}"/>
              </a:ext>
            </a:extLst>
          </p:cNvPr>
          <p:cNvSpPr/>
          <p:nvPr/>
        </p:nvSpPr>
        <p:spPr>
          <a:xfrm>
            <a:off x="481733" y="5949280"/>
            <a:ext cx="5386411" cy="610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12700" algn="just"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* </a:t>
            </a:r>
            <a:r>
              <a:rPr lang="en-US" altLang="ko-KR" sz="1200" kern="0" dirty="0" err="1">
                <a:solidFill>
                  <a:srgbClr val="000000"/>
                </a:solidFill>
                <a:latin typeface="+mn-ea"/>
              </a:rPr>
              <a:t>GenomeScope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12700" marR="12700"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** Mapping to S. sch contigs (2020.10.21.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기준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2n=32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조립한 것이 없어서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84640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2004195-19F6-43F2-B270-90985ABE214E}"/>
              </a:ext>
            </a:extLst>
          </p:cNvPr>
          <p:cNvSpPr txBox="1">
            <a:spLocks/>
          </p:cNvSpPr>
          <p:nvPr/>
        </p:nvSpPr>
        <p:spPr bwMode="auto">
          <a:xfrm>
            <a:off x="323528" y="2502024"/>
            <a:ext cx="84969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2n</a:t>
            </a:r>
            <a:r>
              <a:rPr lang="ko-KR" altLang="en-US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</a:t>
            </a: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=</a:t>
            </a:r>
            <a:r>
              <a:rPr lang="ko-KR" altLang="en-US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</a:t>
            </a: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64</a:t>
            </a:r>
            <a:r>
              <a:rPr lang="ko-KR" altLang="en-US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</a:t>
            </a: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;</a:t>
            </a:r>
            <a:r>
              <a:rPr lang="ko-KR" altLang="en-US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</a:t>
            </a: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S. sch, S. </a:t>
            </a:r>
            <a:r>
              <a:rPr lang="en-US" altLang="ko-KR" sz="2400" b="1" spc="1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wild_gha</a:t>
            </a: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. S. </a:t>
            </a:r>
            <a:r>
              <a:rPr lang="en-US" altLang="ko-KR" sz="2400" b="1" spc="1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rad_ben</a:t>
            </a:r>
            <a:endParaRPr lang="ko-KR" altLang="en-US" sz="2400" b="1" spc="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964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2n=64 </a:t>
            </a:r>
            <a:r>
              <a:rPr lang="en-US" altLang="ko-KR" sz="2000" b="1" i="1" dirty="0">
                <a:solidFill>
                  <a:schemeClr val="bg1"/>
                </a:solidFill>
                <a:latin typeface="+mn-ea"/>
              </a:rPr>
              <a:t>Sesamum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species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2B08AD0-9073-4973-87B9-ADA64861E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811428"/>
              </p:ext>
            </p:extLst>
          </p:nvPr>
        </p:nvGraphicFramePr>
        <p:xfrm>
          <a:off x="503547" y="1268756"/>
          <a:ext cx="8136906" cy="4680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1763898871"/>
                    </a:ext>
                  </a:extLst>
                </a:gridCol>
                <a:gridCol w="2208246">
                  <a:extLst>
                    <a:ext uri="{9D8B030D-6E8A-4147-A177-3AD203B41FA5}">
                      <a16:colId xmlns:a16="http://schemas.microsoft.com/office/drawing/2014/main" val="3353541378"/>
                    </a:ext>
                  </a:extLst>
                </a:gridCol>
                <a:gridCol w="2208246">
                  <a:extLst>
                    <a:ext uri="{9D8B030D-6E8A-4147-A177-3AD203B41FA5}">
                      <a16:colId xmlns:a16="http://schemas.microsoft.com/office/drawing/2014/main" val="3904467441"/>
                    </a:ext>
                  </a:extLst>
                </a:gridCol>
                <a:gridCol w="2208246">
                  <a:extLst>
                    <a:ext uri="{9D8B030D-6E8A-4147-A177-3AD203B41FA5}">
                      <a16:colId xmlns:a16="http://schemas.microsoft.com/office/drawing/2014/main" val="637462722"/>
                    </a:ext>
                  </a:extLst>
                </a:gridCol>
              </a:tblGrid>
              <a:tr h="520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Species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i="1" u="none" strike="noStrike" dirty="0">
                          <a:effectLst/>
                          <a:latin typeface="+mn-ea"/>
                          <a:ea typeface="+mn-ea"/>
                        </a:rPr>
                        <a:t>S. </a:t>
                      </a:r>
                      <a:r>
                        <a:rPr lang="en-US" altLang="ko-KR" sz="1400" i="1" u="none" strike="noStrike" dirty="0" err="1">
                          <a:effectLst/>
                          <a:latin typeface="+mn-ea"/>
                          <a:ea typeface="+mn-ea"/>
                        </a:rPr>
                        <a:t>schinzianum</a:t>
                      </a:r>
                      <a:endParaRPr lang="en-US" altLang="ko-KR" sz="14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400" b="1" i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wild_ghana</a:t>
                      </a:r>
                      <a:endParaRPr lang="en-US" altLang="ko-KR" sz="1400" b="1" i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i="1" u="none" strike="noStrike" dirty="0">
                          <a:effectLst/>
                          <a:latin typeface="+mn-ea"/>
                          <a:ea typeface="+mn-ea"/>
                        </a:rPr>
                        <a:t>S. </a:t>
                      </a:r>
                      <a:r>
                        <a:rPr lang="en-US" altLang="ko-KR" sz="1400" i="1" u="none" strike="noStrike" dirty="0" err="1">
                          <a:effectLst/>
                          <a:latin typeface="+mn-ea"/>
                          <a:ea typeface="+mn-ea"/>
                        </a:rPr>
                        <a:t>radiatum_benin</a:t>
                      </a:r>
                      <a:endParaRPr lang="en-US" altLang="ko-KR" sz="14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6714227"/>
                  </a:ext>
                </a:extLst>
              </a:tr>
              <a:tr h="520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NICS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(2018)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spc="-1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Agrobiodiversity Center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(2018)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Benin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(2020)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0131666"/>
                  </a:ext>
                </a:extLst>
              </a:tr>
              <a:tr h="520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chr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(2n)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5950131"/>
                  </a:ext>
                </a:extLst>
              </a:tr>
              <a:tr h="520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karyotyping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1605845"/>
                  </a:ext>
                </a:extLst>
              </a:tr>
              <a:tr h="520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seq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NGS, PacBio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NGS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NGS, nanopore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6446401"/>
                  </a:ext>
                </a:extLst>
              </a:tr>
              <a:tr h="520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genome size*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729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7445648"/>
                  </a:ext>
                </a:extLst>
              </a:tr>
              <a:tr h="520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Assembly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692 Mb(Hi-C)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0644113"/>
                  </a:ext>
                </a:extLst>
              </a:tr>
              <a:tr h="5200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rate of mapping**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97.22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99.19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99.03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4524264"/>
                  </a:ext>
                </a:extLst>
              </a:tr>
              <a:tr h="520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85.73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84.60</a:t>
                      </a:r>
                      <a:endParaRPr lang="ko-KR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82.35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081910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EFC3DFF-33F1-4F8D-A714-C4ADC6BAD98B}"/>
              </a:ext>
            </a:extLst>
          </p:cNvPr>
          <p:cNvSpPr/>
          <p:nvPr/>
        </p:nvSpPr>
        <p:spPr>
          <a:xfrm>
            <a:off x="389124" y="5949280"/>
            <a:ext cx="2241319" cy="610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12700" algn="just"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* </a:t>
            </a:r>
            <a:r>
              <a:rPr lang="en-US" altLang="ko-KR" sz="1200" kern="0" dirty="0" err="1">
                <a:solidFill>
                  <a:srgbClr val="000000"/>
                </a:solidFill>
                <a:latin typeface="+mn-ea"/>
              </a:rPr>
              <a:t>GenomeScope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12700" marR="12700" algn="just"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** Mapping to S. sch contigs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021201-917F-4145-AC58-5CB326F996F6}"/>
              </a:ext>
            </a:extLst>
          </p:cNvPr>
          <p:cNvSpPr/>
          <p:nvPr/>
        </p:nvSpPr>
        <p:spPr>
          <a:xfrm>
            <a:off x="2483768" y="3873748"/>
            <a:ext cx="1260000" cy="50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27B922-73EB-496F-932C-0263D374A2BB}"/>
              </a:ext>
            </a:extLst>
          </p:cNvPr>
          <p:cNvSpPr/>
          <p:nvPr/>
        </p:nvSpPr>
        <p:spPr>
          <a:xfrm>
            <a:off x="4608144" y="3873748"/>
            <a:ext cx="1260000" cy="50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같음 기호 19">
            <a:extLst>
              <a:ext uri="{FF2B5EF4-FFF2-40B4-BE49-F238E27FC236}">
                <a16:creationId xmlns:a16="http://schemas.microsoft.com/office/drawing/2014/main" id="{066B81FE-4F81-4A65-B91F-32BD01AD43CD}"/>
              </a:ext>
            </a:extLst>
          </p:cNvPr>
          <p:cNvSpPr/>
          <p:nvPr/>
        </p:nvSpPr>
        <p:spPr>
          <a:xfrm>
            <a:off x="3977836" y="3933056"/>
            <a:ext cx="522156" cy="360040"/>
          </a:xfrm>
          <a:prstGeom prst="mathEqual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F18E87-35A2-41E0-A711-A8B656342203}"/>
              </a:ext>
            </a:extLst>
          </p:cNvPr>
          <p:cNvSpPr/>
          <p:nvPr/>
        </p:nvSpPr>
        <p:spPr>
          <a:xfrm>
            <a:off x="2483768" y="4915018"/>
            <a:ext cx="1260000" cy="1034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F8433F-119B-4F64-BB5D-11594ED5FC09}"/>
              </a:ext>
            </a:extLst>
          </p:cNvPr>
          <p:cNvSpPr/>
          <p:nvPr/>
        </p:nvSpPr>
        <p:spPr>
          <a:xfrm>
            <a:off x="4643952" y="4915018"/>
            <a:ext cx="1260000" cy="1034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같음 기호 21">
            <a:extLst>
              <a:ext uri="{FF2B5EF4-FFF2-40B4-BE49-F238E27FC236}">
                <a16:creationId xmlns:a16="http://schemas.microsoft.com/office/drawing/2014/main" id="{CD373226-A427-4779-B1EC-82C986C0993A}"/>
              </a:ext>
            </a:extLst>
          </p:cNvPr>
          <p:cNvSpPr/>
          <p:nvPr/>
        </p:nvSpPr>
        <p:spPr>
          <a:xfrm>
            <a:off x="3977836" y="5229200"/>
            <a:ext cx="522156" cy="360040"/>
          </a:xfrm>
          <a:prstGeom prst="mathEqual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E90294-5AE9-470F-9470-711AE8F8CE94}"/>
              </a:ext>
            </a:extLst>
          </p:cNvPr>
          <p:cNvSpPr/>
          <p:nvPr/>
        </p:nvSpPr>
        <p:spPr>
          <a:xfrm>
            <a:off x="6804584" y="3882068"/>
            <a:ext cx="1260000" cy="50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같음 기호 5">
            <a:extLst>
              <a:ext uri="{FF2B5EF4-FFF2-40B4-BE49-F238E27FC236}">
                <a16:creationId xmlns:a16="http://schemas.microsoft.com/office/drawing/2014/main" id="{6AB74064-2AE4-4125-A50D-2426113A6D4C}"/>
              </a:ext>
            </a:extLst>
          </p:cNvPr>
          <p:cNvSpPr/>
          <p:nvPr/>
        </p:nvSpPr>
        <p:spPr>
          <a:xfrm>
            <a:off x="6174276" y="3941376"/>
            <a:ext cx="522156" cy="360040"/>
          </a:xfrm>
          <a:prstGeom prst="mathEqual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CD593F-4ED7-499F-B436-12F6C6FACA32}"/>
              </a:ext>
            </a:extLst>
          </p:cNvPr>
          <p:cNvSpPr/>
          <p:nvPr/>
        </p:nvSpPr>
        <p:spPr>
          <a:xfrm>
            <a:off x="6840392" y="4923338"/>
            <a:ext cx="1260000" cy="1034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같음 기호 9">
            <a:extLst>
              <a:ext uri="{FF2B5EF4-FFF2-40B4-BE49-F238E27FC236}">
                <a16:creationId xmlns:a16="http://schemas.microsoft.com/office/drawing/2014/main" id="{03148B8D-3876-40F1-8DE4-BC087FA96223}"/>
              </a:ext>
            </a:extLst>
          </p:cNvPr>
          <p:cNvSpPr/>
          <p:nvPr/>
        </p:nvSpPr>
        <p:spPr>
          <a:xfrm>
            <a:off x="6174276" y="5237520"/>
            <a:ext cx="522156" cy="360040"/>
          </a:xfrm>
          <a:prstGeom prst="mathEqual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450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2n=64 </a:t>
            </a:r>
            <a:r>
              <a:rPr lang="en-US" altLang="ko-KR" sz="2000" b="1" i="1" dirty="0">
                <a:solidFill>
                  <a:schemeClr val="bg1"/>
                </a:solidFill>
                <a:latin typeface="+mn-ea"/>
              </a:rPr>
              <a:t>Sesamum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species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2B08AD0-9073-4973-87B9-ADA64861E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069716"/>
              </p:ext>
            </p:extLst>
          </p:nvPr>
        </p:nvGraphicFramePr>
        <p:xfrm>
          <a:off x="503547" y="1340768"/>
          <a:ext cx="8136906" cy="482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1763898871"/>
                    </a:ext>
                  </a:extLst>
                </a:gridCol>
                <a:gridCol w="2208246">
                  <a:extLst>
                    <a:ext uri="{9D8B030D-6E8A-4147-A177-3AD203B41FA5}">
                      <a16:colId xmlns:a16="http://schemas.microsoft.com/office/drawing/2014/main" val="3353541378"/>
                    </a:ext>
                  </a:extLst>
                </a:gridCol>
                <a:gridCol w="2208246">
                  <a:extLst>
                    <a:ext uri="{9D8B030D-6E8A-4147-A177-3AD203B41FA5}">
                      <a16:colId xmlns:a16="http://schemas.microsoft.com/office/drawing/2014/main" val="3904467441"/>
                    </a:ext>
                  </a:extLst>
                </a:gridCol>
                <a:gridCol w="2208246">
                  <a:extLst>
                    <a:ext uri="{9D8B030D-6E8A-4147-A177-3AD203B41FA5}">
                      <a16:colId xmlns:a16="http://schemas.microsoft.com/office/drawing/2014/main" val="637462722"/>
                    </a:ext>
                  </a:extLst>
                </a:gridCol>
              </a:tblGrid>
              <a:tr h="4824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Species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i="1" u="none" strike="noStrike" dirty="0">
                          <a:effectLst/>
                          <a:latin typeface="+mn-ea"/>
                          <a:ea typeface="+mn-ea"/>
                        </a:rPr>
                        <a:t>S. </a:t>
                      </a:r>
                      <a:r>
                        <a:rPr lang="en-US" altLang="ko-KR" sz="1400" i="1" u="none" strike="noStrike" dirty="0" err="1">
                          <a:effectLst/>
                          <a:latin typeface="+mn-ea"/>
                          <a:ea typeface="+mn-ea"/>
                        </a:rPr>
                        <a:t>schinzianum</a:t>
                      </a:r>
                      <a:endParaRPr lang="en-US" altLang="ko-KR" sz="14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wild Ghana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i="1" u="none" strike="noStrike" dirty="0">
                          <a:effectLst/>
                          <a:latin typeface="+mn-ea"/>
                          <a:ea typeface="+mn-ea"/>
                        </a:rPr>
                        <a:t>S. </a:t>
                      </a:r>
                      <a:r>
                        <a:rPr lang="en-US" altLang="ko-KR" sz="1400" i="1" u="none" strike="noStrike" dirty="0" err="1">
                          <a:effectLst/>
                          <a:latin typeface="+mn-ea"/>
                          <a:ea typeface="+mn-ea"/>
                        </a:rPr>
                        <a:t>radiatum_Benin</a:t>
                      </a:r>
                      <a:endParaRPr lang="en-US" altLang="ko-KR" sz="14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6714227"/>
                  </a:ext>
                </a:extLst>
              </a:tr>
              <a:tr h="4824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seed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black, wrinkle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black, wrinkle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black, wrinkle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6446401"/>
                  </a:ext>
                </a:extLst>
              </a:tr>
              <a:tr h="4824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seedling shape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same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7445648"/>
                  </a:ext>
                </a:extLst>
              </a:tr>
              <a:tr h="482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flowering time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earlier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4524264"/>
                  </a:ext>
                </a:extLst>
              </a:tr>
              <a:tr h="4824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plant shape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short, poor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tall, full, </a:t>
                      </a:r>
                      <a:r>
                        <a:rPr lang="en-US" altLang="ko-KR" sz="1400" dirty="0">
                          <a:effectLst/>
                        </a:rPr>
                        <a:t>vigorous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0819107"/>
                  </a:ext>
                </a:extLst>
              </a:tr>
              <a:tr h="48245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capsule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short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long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8136591"/>
                  </a:ext>
                </a:extLst>
              </a:tr>
              <a:tr h="48245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 seed / capsule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5014243"/>
                  </a:ext>
                </a:extLst>
              </a:tr>
              <a:tr h="48245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crossing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 S. </a:t>
                      </a:r>
                      <a:r>
                        <a:rPr lang="en-US" altLang="ko-KR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wild_ghana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(capsule)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 S. </a:t>
                      </a:r>
                      <a:r>
                        <a:rPr lang="en-US" altLang="ko-KR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radiatum_ben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(capsule)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 S. </a:t>
                      </a:r>
                      <a:r>
                        <a:rPr lang="en-US" altLang="ko-KR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schinzianum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(capsule)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 S. </a:t>
                      </a:r>
                      <a:r>
                        <a:rPr lang="en-US" altLang="ko-KR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radiatum_ben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(capsule)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7615329"/>
                  </a:ext>
                </a:extLst>
              </a:tr>
              <a:tr h="4824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Trait 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2071918"/>
                  </a:ext>
                </a:extLst>
              </a:tr>
              <a:tr h="48245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Trait 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8573590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611A8AFC-20CA-4424-B237-B7083658AC2F}"/>
              </a:ext>
            </a:extLst>
          </p:cNvPr>
          <p:cNvGrpSpPr/>
          <p:nvPr/>
        </p:nvGrpSpPr>
        <p:grpSpPr>
          <a:xfrm>
            <a:off x="3977836" y="1916832"/>
            <a:ext cx="2754404" cy="2232248"/>
            <a:chOff x="3977836" y="1916832"/>
            <a:chExt cx="2754404" cy="2232248"/>
          </a:xfrm>
        </p:grpSpPr>
        <p:sp>
          <p:nvSpPr>
            <p:cNvPr id="4" name="부등호 3">
              <a:extLst>
                <a:ext uri="{FF2B5EF4-FFF2-40B4-BE49-F238E27FC236}">
                  <a16:creationId xmlns:a16="http://schemas.microsoft.com/office/drawing/2014/main" id="{8AA97FD6-BD70-4122-BACA-A99A41DC8B42}"/>
                </a:ext>
              </a:extLst>
            </p:cNvPr>
            <p:cNvSpPr/>
            <p:nvPr/>
          </p:nvSpPr>
          <p:spPr>
            <a:xfrm>
              <a:off x="3995936" y="2924944"/>
              <a:ext cx="522000" cy="360040"/>
            </a:xfrm>
            <a:prstGeom prst="mathNotEqual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같음 기호 4">
              <a:extLst>
                <a:ext uri="{FF2B5EF4-FFF2-40B4-BE49-F238E27FC236}">
                  <a16:creationId xmlns:a16="http://schemas.microsoft.com/office/drawing/2014/main" id="{2CC3449E-7920-4F0D-BCA5-BB1AAC60D344}"/>
                </a:ext>
              </a:extLst>
            </p:cNvPr>
            <p:cNvSpPr/>
            <p:nvPr/>
          </p:nvSpPr>
          <p:spPr>
            <a:xfrm>
              <a:off x="3977836" y="1916832"/>
              <a:ext cx="522156" cy="360040"/>
            </a:xfrm>
            <a:prstGeom prst="mathEqual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같음 기호 9">
              <a:extLst>
                <a:ext uri="{FF2B5EF4-FFF2-40B4-BE49-F238E27FC236}">
                  <a16:creationId xmlns:a16="http://schemas.microsoft.com/office/drawing/2014/main" id="{475A307D-E9A4-4632-A0AD-473D1E690EE8}"/>
                </a:ext>
              </a:extLst>
            </p:cNvPr>
            <p:cNvSpPr/>
            <p:nvPr/>
          </p:nvSpPr>
          <p:spPr>
            <a:xfrm>
              <a:off x="6210084" y="1916832"/>
              <a:ext cx="522156" cy="360040"/>
            </a:xfrm>
            <a:prstGeom prst="mathEqual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같음 기호 13">
              <a:extLst>
                <a:ext uri="{FF2B5EF4-FFF2-40B4-BE49-F238E27FC236}">
                  <a16:creationId xmlns:a16="http://schemas.microsoft.com/office/drawing/2014/main" id="{78E186C3-805A-48FF-BC75-970639F7F529}"/>
                </a:ext>
              </a:extLst>
            </p:cNvPr>
            <p:cNvSpPr/>
            <p:nvPr/>
          </p:nvSpPr>
          <p:spPr>
            <a:xfrm>
              <a:off x="6210084" y="2348880"/>
              <a:ext cx="522156" cy="360040"/>
            </a:xfrm>
            <a:prstGeom prst="mathEqual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같음 기호 15">
              <a:extLst>
                <a:ext uri="{FF2B5EF4-FFF2-40B4-BE49-F238E27FC236}">
                  <a16:creationId xmlns:a16="http://schemas.microsoft.com/office/drawing/2014/main" id="{A2C35056-AFC1-4A99-9997-70CB44F2E488}"/>
                </a:ext>
              </a:extLst>
            </p:cNvPr>
            <p:cNvSpPr/>
            <p:nvPr/>
          </p:nvSpPr>
          <p:spPr>
            <a:xfrm>
              <a:off x="3977836" y="2348880"/>
              <a:ext cx="522156" cy="360040"/>
            </a:xfrm>
            <a:prstGeom prst="mathEqual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부등호 17">
              <a:extLst>
                <a:ext uri="{FF2B5EF4-FFF2-40B4-BE49-F238E27FC236}">
                  <a16:creationId xmlns:a16="http://schemas.microsoft.com/office/drawing/2014/main" id="{E7E3BC0D-1170-439E-8EFB-0B2D89164C9D}"/>
                </a:ext>
              </a:extLst>
            </p:cNvPr>
            <p:cNvSpPr/>
            <p:nvPr/>
          </p:nvSpPr>
          <p:spPr>
            <a:xfrm>
              <a:off x="3995936" y="3356992"/>
              <a:ext cx="522000" cy="360040"/>
            </a:xfrm>
            <a:prstGeom prst="mathNotEqual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부등호 19">
              <a:extLst>
                <a:ext uri="{FF2B5EF4-FFF2-40B4-BE49-F238E27FC236}">
                  <a16:creationId xmlns:a16="http://schemas.microsoft.com/office/drawing/2014/main" id="{0981CEB5-2F07-45E0-ACCA-9A18C7BF6011}"/>
                </a:ext>
              </a:extLst>
            </p:cNvPr>
            <p:cNvSpPr/>
            <p:nvPr/>
          </p:nvSpPr>
          <p:spPr>
            <a:xfrm>
              <a:off x="3995936" y="3789040"/>
              <a:ext cx="522000" cy="360040"/>
            </a:xfrm>
            <a:prstGeom prst="mathNotEqual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911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2n=64 </a:t>
            </a:r>
            <a:r>
              <a:rPr lang="en-US" altLang="ko-KR" sz="2000" b="1" i="1" dirty="0">
                <a:solidFill>
                  <a:schemeClr val="bg1"/>
                </a:solidFill>
                <a:latin typeface="+mn-ea"/>
              </a:rPr>
              <a:t>Sesamum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species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4B3D45-1D65-48FF-B29D-59A69CBC11C7}"/>
              </a:ext>
            </a:extLst>
          </p:cNvPr>
          <p:cNvSpPr/>
          <p:nvPr/>
        </p:nvSpPr>
        <p:spPr>
          <a:xfrm>
            <a:off x="630962" y="6345324"/>
            <a:ext cx="2428870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12700" algn="just" fontAlgn="base">
              <a:lnSpc>
                <a:spcPct val="150000"/>
              </a:lnSpc>
            </a:pPr>
            <a:r>
              <a:rPr lang="en-US" altLang="ko-KR" sz="1200" i="1" kern="0" dirty="0">
                <a:solidFill>
                  <a:srgbClr val="000000"/>
                </a:solidFill>
                <a:latin typeface="+mn-ea"/>
              </a:rPr>
              <a:t>S. </a:t>
            </a:r>
            <a:r>
              <a:rPr lang="en-US" altLang="ko-KR" sz="1200" i="1" kern="0" dirty="0" err="1">
                <a:solidFill>
                  <a:srgbClr val="000000"/>
                </a:solidFill>
                <a:latin typeface="+mn-ea"/>
              </a:rPr>
              <a:t>wild_Ghana</a:t>
            </a:r>
            <a:r>
              <a:rPr lang="en-US" altLang="ko-KR" sz="1200" i="1" kern="0" dirty="0">
                <a:solidFill>
                  <a:srgbClr val="000000"/>
                </a:solidFill>
                <a:latin typeface="+mn-ea"/>
              </a:rPr>
              <a:t>    S. </a:t>
            </a:r>
            <a:r>
              <a:rPr lang="en-US" altLang="ko-KR" sz="1200" i="1" kern="0" dirty="0" err="1">
                <a:solidFill>
                  <a:srgbClr val="000000"/>
                </a:solidFill>
                <a:latin typeface="+mn-ea"/>
              </a:rPr>
              <a:t>schinzianum</a:t>
            </a:r>
            <a:endParaRPr lang="en-US" altLang="ko-KR" sz="1200" i="1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5B6EE6-941B-4162-9DEC-241CAECB4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528" y="1124744"/>
            <a:ext cx="2880320" cy="52205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EBB27F4-0C02-4918-A994-E24748F893A2}"/>
              </a:ext>
            </a:extLst>
          </p:cNvPr>
          <p:cNvSpPr/>
          <p:nvPr/>
        </p:nvSpPr>
        <p:spPr>
          <a:xfrm>
            <a:off x="3203848" y="1124744"/>
            <a:ext cx="1584176" cy="5220580"/>
          </a:xfrm>
          <a:prstGeom prst="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F236DD-4A0C-4DD1-8FE7-58440DA721B3}"/>
              </a:ext>
            </a:extLst>
          </p:cNvPr>
          <p:cNvSpPr/>
          <p:nvPr/>
        </p:nvSpPr>
        <p:spPr>
          <a:xfrm>
            <a:off x="3275856" y="6335743"/>
            <a:ext cx="146065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12700" algn="just" fontAlgn="base">
              <a:lnSpc>
                <a:spcPct val="150000"/>
              </a:lnSpc>
            </a:pPr>
            <a:r>
              <a:rPr lang="en-US" altLang="ko-KR" sz="1200" i="1" kern="0" dirty="0">
                <a:solidFill>
                  <a:srgbClr val="000000"/>
                </a:solidFill>
                <a:latin typeface="+mn-ea"/>
              </a:rPr>
              <a:t>S. </a:t>
            </a:r>
            <a:r>
              <a:rPr lang="en-US" altLang="ko-KR" sz="1200" i="1" kern="0" dirty="0" err="1">
                <a:solidFill>
                  <a:srgbClr val="000000"/>
                </a:solidFill>
                <a:latin typeface="+mn-ea"/>
              </a:rPr>
              <a:t>radiatum_Benin</a:t>
            </a:r>
            <a:endParaRPr lang="en-US" altLang="ko-KR" sz="1200" i="1" kern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1447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2n=64 </a:t>
            </a:r>
            <a:r>
              <a:rPr lang="en-US" altLang="ko-KR" sz="2000" b="1" i="1" dirty="0">
                <a:solidFill>
                  <a:schemeClr val="bg1"/>
                </a:solidFill>
                <a:latin typeface="+mn-ea"/>
              </a:rPr>
              <a:t>Sesamum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species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0E9CF3B-6527-4B26-96D0-85CDADE27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6" y="1814218"/>
            <a:ext cx="8244408" cy="37741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4B3D45-1D65-48FF-B29D-59A69CBC11C7}"/>
              </a:ext>
            </a:extLst>
          </p:cNvPr>
          <p:cNvSpPr/>
          <p:nvPr/>
        </p:nvSpPr>
        <p:spPr>
          <a:xfrm>
            <a:off x="1499758" y="5647403"/>
            <a:ext cx="6502101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12700" algn="just" fontAlgn="base">
              <a:lnSpc>
                <a:spcPct val="150000"/>
              </a:lnSpc>
            </a:pPr>
            <a:r>
              <a:rPr lang="en-US" altLang="ko-KR" sz="1400" i="1" kern="0" dirty="0">
                <a:solidFill>
                  <a:srgbClr val="000000"/>
                </a:solidFill>
                <a:latin typeface="+mn-ea"/>
              </a:rPr>
              <a:t>S. </a:t>
            </a:r>
            <a:r>
              <a:rPr lang="en-US" altLang="ko-KR" sz="1400" i="1" kern="0" dirty="0" err="1">
                <a:solidFill>
                  <a:srgbClr val="000000"/>
                </a:solidFill>
                <a:latin typeface="+mn-ea"/>
              </a:rPr>
              <a:t>wild_Ghana</a:t>
            </a:r>
            <a:r>
              <a:rPr lang="en-US" altLang="ko-KR" sz="1400" i="1" kern="0" dirty="0">
                <a:solidFill>
                  <a:srgbClr val="000000"/>
                </a:solidFill>
                <a:latin typeface="+mn-ea"/>
              </a:rPr>
              <a:t>                   S. </a:t>
            </a:r>
            <a:r>
              <a:rPr lang="en-US" altLang="ko-KR" sz="1400" i="1" kern="0" dirty="0" err="1">
                <a:solidFill>
                  <a:srgbClr val="000000"/>
                </a:solidFill>
                <a:latin typeface="+mn-ea"/>
              </a:rPr>
              <a:t>radiatum_Benin</a:t>
            </a:r>
            <a:r>
              <a:rPr lang="en-US" altLang="ko-KR" sz="1400" i="1" kern="0" dirty="0">
                <a:solidFill>
                  <a:srgbClr val="000000"/>
                </a:solidFill>
                <a:latin typeface="+mn-ea"/>
              </a:rPr>
              <a:t>                     S. </a:t>
            </a:r>
            <a:r>
              <a:rPr lang="en-US" altLang="ko-KR" sz="1400" i="1" kern="0" dirty="0" err="1">
                <a:solidFill>
                  <a:srgbClr val="000000"/>
                </a:solidFill>
                <a:latin typeface="+mn-ea"/>
              </a:rPr>
              <a:t>schinzianum</a:t>
            </a:r>
            <a:endParaRPr lang="en-US" altLang="ko-KR" sz="1400" i="1" kern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2349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2n=64 </a:t>
            </a:r>
            <a:r>
              <a:rPr lang="en-US" altLang="ko-KR" sz="2000" b="1" i="1" dirty="0">
                <a:solidFill>
                  <a:schemeClr val="bg1"/>
                </a:solidFill>
                <a:latin typeface="+mn-ea"/>
              </a:rPr>
              <a:t>Sesamum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species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4B3D45-1D65-48FF-B29D-59A69CBC11C7}"/>
              </a:ext>
            </a:extLst>
          </p:cNvPr>
          <p:cNvSpPr/>
          <p:nvPr/>
        </p:nvSpPr>
        <p:spPr>
          <a:xfrm>
            <a:off x="1551856" y="5647403"/>
            <a:ext cx="639790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12700" algn="just" fontAlgn="base">
              <a:lnSpc>
                <a:spcPct val="150000"/>
              </a:lnSpc>
            </a:pPr>
            <a:r>
              <a:rPr lang="en-US" altLang="ko-KR" sz="1400" i="1" kern="0" dirty="0">
                <a:solidFill>
                  <a:srgbClr val="000000"/>
                </a:solidFill>
                <a:latin typeface="+mn-ea"/>
              </a:rPr>
              <a:t>S. </a:t>
            </a:r>
            <a:r>
              <a:rPr lang="en-US" altLang="ko-KR" sz="1400" i="1" kern="0" dirty="0" err="1">
                <a:solidFill>
                  <a:srgbClr val="000000"/>
                </a:solidFill>
                <a:latin typeface="+mn-ea"/>
              </a:rPr>
              <a:t>wild_Ghana</a:t>
            </a:r>
            <a:r>
              <a:rPr lang="en-US" altLang="ko-KR" sz="1400" i="1" kern="0" dirty="0">
                <a:solidFill>
                  <a:srgbClr val="000000"/>
                </a:solidFill>
                <a:latin typeface="+mn-ea"/>
              </a:rPr>
              <a:t>                   S. </a:t>
            </a:r>
            <a:r>
              <a:rPr lang="en-US" altLang="ko-KR" sz="1400" i="1" kern="0" dirty="0" err="1">
                <a:solidFill>
                  <a:srgbClr val="000000"/>
                </a:solidFill>
                <a:latin typeface="+mn-ea"/>
              </a:rPr>
              <a:t>radiatum_Benin</a:t>
            </a:r>
            <a:r>
              <a:rPr lang="en-US" altLang="ko-KR" sz="1400" i="1" kern="0" dirty="0">
                <a:solidFill>
                  <a:srgbClr val="000000"/>
                </a:solidFill>
                <a:latin typeface="+mn-ea"/>
              </a:rPr>
              <a:t>                     S. </a:t>
            </a:r>
            <a:r>
              <a:rPr lang="en-US" altLang="ko-KR" sz="1400" i="1" kern="0" dirty="0" err="1">
                <a:solidFill>
                  <a:srgbClr val="000000"/>
                </a:solidFill>
                <a:latin typeface="+mn-ea"/>
              </a:rPr>
              <a:t>scinzianum</a:t>
            </a:r>
            <a:endParaRPr lang="en-US" altLang="ko-KR" sz="1400" i="1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FA9F37E-A920-4E66-8D8D-CC7249E80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310" y="3694164"/>
            <a:ext cx="1784995" cy="17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38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2n=64 </a:t>
            </a:r>
            <a:r>
              <a:rPr lang="en-US" altLang="ko-KR" sz="2000" b="1" i="1" dirty="0">
                <a:solidFill>
                  <a:schemeClr val="bg1"/>
                </a:solidFill>
                <a:latin typeface="+mn-ea"/>
              </a:rPr>
              <a:t>Sesamum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species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0717154E-8AF9-4401-8000-3F57245D3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650067"/>
              </p:ext>
            </p:extLst>
          </p:nvPr>
        </p:nvGraphicFramePr>
        <p:xfrm>
          <a:off x="503547" y="1268756"/>
          <a:ext cx="8136906" cy="2760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1763898871"/>
                    </a:ext>
                  </a:extLst>
                </a:gridCol>
                <a:gridCol w="2208246">
                  <a:extLst>
                    <a:ext uri="{9D8B030D-6E8A-4147-A177-3AD203B41FA5}">
                      <a16:colId xmlns:a16="http://schemas.microsoft.com/office/drawing/2014/main" val="3353541378"/>
                    </a:ext>
                  </a:extLst>
                </a:gridCol>
                <a:gridCol w="2208246">
                  <a:extLst>
                    <a:ext uri="{9D8B030D-6E8A-4147-A177-3AD203B41FA5}">
                      <a16:colId xmlns:a16="http://schemas.microsoft.com/office/drawing/2014/main" val="3904467441"/>
                    </a:ext>
                  </a:extLst>
                </a:gridCol>
                <a:gridCol w="2208246">
                  <a:extLst>
                    <a:ext uri="{9D8B030D-6E8A-4147-A177-3AD203B41FA5}">
                      <a16:colId xmlns:a16="http://schemas.microsoft.com/office/drawing/2014/main" val="637462722"/>
                    </a:ext>
                  </a:extLst>
                </a:gridCol>
              </a:tblGrid>
              <a:tr h="5520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Species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i="1" u="none" strike="noStrike" dirty="0">
                          <a:effectLst/>
                          <a:latin typeface="+mn-ea"/>
                          <a:ea typeface="+mn-ea"/>
                        </a:rPr>
                        <a:t>S. </a:t>
                      </a:r>
                      <a:r>
                        <a:rPr lang="en-US" altLang="ko-KR" sz="1400" i="1" u="none" strike="noStrike" dirty="0" err="1">
                          <a:effectLst/>
                          <a:latin typeface="+mn-ea"/>
                          <a:ea typeface="+mn-ea"/>
                        </a:rPr>
                        <a:t>schinzianum</a:t>
                      </a:r>
                      <a:endParaRPr lang="en-US" altLang="ko-KR" sz="14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wild Ghana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i="1" u="none" strike="noStrike" dirty="0">
                          <a:effectLst/>
                          <a:latin typeface="+mn-ea"/>
                          <a:ea typeface="+mn-ea"/>
                        </a:rPr>
                        <a:t>S. </a:t>
                      </a:r>
                      <a:r>
                        <a:rPr lang="en-US" altLang="ko-KR" sz="1400" i="1" u="none" strike="noStrike" dirty="0" err="1">
                          <a:effectLst/>
                          <a:latin typeface="+mn-ea"/>
                          <a:ea typeface="+mn-ea"/>
                        </a:rPr>
                        <a:t>radiatum_Benin</a:t>
                      </a:r>
                      <a:endParaRPr lang="en-US" altLang="ko-KR" sz="14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6714227"/>
                  </a:ext>
                </a:extLst>
              </a:tr>
              <a:tr h="5520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size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729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0131666"/>
                  </a:ext>
                </a:extLst>
              </a:tr>
              <a:tr h="5520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Repeat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5950131"/>
                  </a:ext>
                </a:extLst>
              </a:tr>
              <a:tr h="5520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unique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367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364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362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605845"/>
                  </a:ext>
                </a:extLst>
              </a:tr>
              <a:tr h="55206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heterozygosity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0.10</a:t>
                      </a:r>
                      <a:endParaRPr lang="en-US" altLang="ko-KR" sz="1400" b="0" i="0" u="none" strike="noStrike" dirty="0">
                        <a:solidFill>
                          <a:srgbClr val="0000CC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7445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915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내용 개체 틀 2"/>
          <p:cNvSpPr>
            <a:spLocks/>
          </p:cNvSpPr>
          <p:nvPr/>
        </p:nvSpPr>
        <p:spPr bwMode="auto">
          <a:xfrm>
            <a:off x="-180528" y="132879"/>
            <a:ext cx="8892528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    01. From Germany</a:t>
            </a:r>
            <a:r>
              <a:rPr lang="en-US" altLang="ko-KR" sz="2000" b="1" i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>
                <a:solidFill>
                  <a:schemeClr val="bg1"/>
                </a:solidFill>
                <a:latin typeface="+mn-ea"/>
              </a:rPr>
              <a:t>(19.08.?. ~ 20.06.15.)</a:t>
            </a:r>
            <a:endParaRPr lang="ko-KR" altLang="en-US" sz="1100" b="1" i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46715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2004195-19F6-43F2-B270-90985ABE214E}"/>
              </a:ext>
            </a:extLst>
          </p:cNvPr>
          <p:cNvSpPr txBox="1">
            <a:spLocks/>
          </p:cNvSpPr>
          <p:nvPr/>
        </p:nvSpPr>
        <p:spPr bwMode="auto">
          <a:xfrm>
            <a:off x="323528" y="2502024"/>
            <a:ext cx="84969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Chloroplast genome assembly</a:t>
            </a:r>
            <a:endParaRPr lang="ko-KR" altLang="en-US" sz="2400" b="1" spc="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0330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560F22E-D9F2-4C1C-8B2D-6BA5F5F20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462214"/>
              </p:ext>
            </p:extLst>
          </p:nvPr>
        </p:nvGraphicFramePr>
        <p:xfrm>
          <a:off x="431540" y="1570256"/>
          <a:ext cx="8280920" cy="4004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116">
                  <a:extLst>
                    <a:ext uri="{9D8B030D-6E8A-4147-A177-3AD203B41FA5}">
                      <a16:colId xmlns:a16="http://schemas.microsoft.com/office/drawing/2014/main" val="1763898871"/>
                    </a:ext>
                  </a:extLst>
                </a:gridCol>
                <a:gridCol w="1076634">
                  <a:extLst>
                    <a:ext uri="{9D8B030D-6E8A-4147-A177-3AD203B41FA5}">
                      <a16:colId xmlns:a16="http://schemas.microsoft.com/office/drawing/2014/main" val="3353541378"/>
                    </a:ext>
                  </a:extLst>
                </a:gridCol>
                <a:gridCol w="1076634">
                  <a:extLst>
                    <a:ext uri="{9D8B030D-6E8A-4147-A177-3AD203B41FA5}">
                      <a16:colId xmlns:a16="http://schemas.microsoft.com/office/drawing/2014/main" val="3904467441"/>
                    </a:ext>
                  </a:extLst>
                </a:gridCol>
                <a:gridCol w="1076634">
                  <a:extLst>
                    <a:ext uri="{9D8B030D-6E8A-4147-A177-3AD203B41FA5}">
                      <a16:colId xmlns:a16="http://schemas.microsoft.com/office/drawing/2014/main" val="637462722"/>
                    </a:ext>
                  </a:extLst>
                </a:gridCol>
                <a:gridCol w="1076634">
                  <a:extLst>
                    <a:ext uri="{9D8B030D-6E8A-4147-A177-3AD203B41FA5}">
                      <a16:colId xmlns:a16="http://schemas.microsoft.com/office/drawing/2014/main" val="2206241955"/>
                    </a:ext>
                  </a:extLst>
                </a:gridCol>
                <a:gridCol w="1076634">
                  <a:extLst>
                    <a:ext uri="{9D8B030D-6E8A-4147-A177-3AD203B41FA5}">
                      <a16:colId xmlns:a16="http://schemas.microsoft.com/office/drawing/2014/main" val="421737244"/>
                    </a:ext>
                  </a:extLst>
                </a:gridCol>
                <a:gridCol w="1076634">
                  <a:extLst>
                    <a:ext uri="{9D8B030D-6E8A-4147-A177-3AD203B41FA5}">
                      <a16:colId xmlns:a16="http://schemas.microsoft.com/office/drawing/2014/main" val="1261967764"/>
                    </a:ext>
                  </a:extLst>
                </a:gridCol>
              </a:tblGrid>
              <a:tr h="4449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Species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length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u="none" strike="noStrike" kern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031932"/>
                  </a:ext>
                </a:extLst>
              </a:tr>
              <a:tr h="4449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S. indicum cv. </a:t>
                      </a:r>
                      <a:r>
                        <a:rPr lang="en-US" sz="1200" i="1" u="none" strike="noStrike" dirty="0" err="1">
                          <a:effectLst/>
                        </a:rPr>
                        <a:t>Goenbeak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6714227"/>
                  </a:ext>
                </a:extLst>
              </a:tr>
              <a:tr h="4449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S. </a:t>
                      </a:r>
                      <a:r>
                        <a:rPr lang="en-US" sz="1200" i="1" u="none" strike="noStrike" dirty="0" err="1">
                          <a:effectLst/>
                        </a:rPr>
                        <a:t>alatum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0131666"/>
                  </a:ext>
                </a:extLst>
              </a:tr>
              <a:tr h="4449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S. </a:t>
                      </a:r>
                      <a:r>
                        <a:rPr lang="en-US" sz="1200" i="1" u="none" strike="noStrike" dirty="0" err="1">
                          <a:effectLst/>
                        </a:rPr>
                        <a:t>angolense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6446401"/>
                  </a:ext>
                </a:extLst>
              </a:tr>
              <a:tr h="4449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S. </a:t>
                      </a:r>
                      <a:r>
                        <a:rPr lang="en-US" sz="1200" i="1" u="none" strike="noStrike" dirty="0" err="1">
                          <a:effectLst/>
                        </a:rPr>
                        <a:t>pedaloides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6548596"/>
                  </a:ext>
                </a:extLst>
              </a:tr>
              <a:tr h="4449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C. triloba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5301243"/>
                  </a:ext>
                </a:extLst>
              </a:tr>
              <a:tr h="4449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S. </a:t>
                      </a:r>
                      <a:r>
                        <a:rPr lang="en-US" sz="1200" i="1" u="none" strike="noStrike" dirty="0" err="1">
                          <a:effectLst/>
                        </a:rPr>
                        <a:t>schinzianum</a:t>
                      </a:r>
                      <a:r>
                        <a:rPr lang="en-US" sz="1200" i="1" u="none" strike="noStrike" dirty="0">
                          <a:effectLst/>
                        </a:rPr>
                        <a:t> 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7445648"/>
                  </a:ext>
                </a:extLst>
              </a:tr>
              <a:tr h="4449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S. </a:t>
                      </a:r>
                      <a:r>
                        <a:rPr lang="en-US" sz="1200" i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wild_ghana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4524264"/>
                  </a:ext>
                </a:extLst>
              </a:tr>
              <a:tr h="4449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S. </a:t>
                      </a:r>
                      <a:r>
                        <a:rPr lang="en-US" sz="1200" i="1" u="none" strike="noStrike" dirty="0" err="1">
                          <a:effectLst/>
                        </a:rPr>
                        <a:t>radiatum_benin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3786455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396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2004195-19F6-43F2-B270-90985ABE214E}"/>
              </a:ext>
            </a:extLst>
          </p:cNvPr>
          <p:cNvSpPr txBox="1">
            <a:spLocks/>
          </p:cNvSpPr>
          <p:nvPr/>
        </p:nvSpPr>
        <p:spPr bwMode="auto">
          <a:xfrm>
            <a:off x="323528" y="2502024"/>
            <a:ext cx="84969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Phenotype comparison</a:t>
            </a:r>
            <a:endParaRPr lang="ko-KR" altLang="en-US" sz="2400" b="1" spc="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3520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Phenotype of Sesamum species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C6B820D-2255-446B-B94B-A8321E85D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315275"/>
              </p:ext>
            </p:extLst>
          </p:nvPr>
        </p:nvGraphicFramePr>
        <p:xfrm>
          <a:off x="323528" y="1196752"/>
          <a:ext cx="8352932" cy="5400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1763898871"/>
                    </a:ext>
                  </a:extLst>
                </a:gridCol>
                <a:gridCol w="734482">
                  <a:extLst>
                    <a:ext uri="{9D8B030D-6E8A-4147-A177-3AD203B41FA5}">
                      <a16:colId xmlns:a16="http://schemas.microsoft.com/office/drawing/2014/main" val="3353541378"/>
                    </a:ext>
                  </a:extLst>
                </a:gridCol>
                <a:gridCol w="7344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482">
                  <a:extLst>
                    <a:ext uri="{9D8B030D-6E8A-4147-A177-3AD203B41FA5}">
                      <a16:colId xmlns:a16="http://schemas.microsoft.com/office/drawing/2014/main" val="3904467441"/>
                    </a:ext>
                  </a:extLst>
                </a:gridCol>
                <a:gridCol w="7344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4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4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4482">
                  <a:extLst>
                    <a:ext uri="{9D8B030D-6E8A-4147-A177-3AD203B41FA5}">
                      <a16:colId xmlns:a16="http://schemas.microsoft.com/office/drawing/2014/main" val="637462722"/>
                    </a:ext>
                  </a:extLst>
                </a:gridCol>
                <a:gridCol w="7344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4482">
                  <a:extLst>
                    <a:ext uri="{9D8B030D-6E8A-4147-A177-3AD203B41FA5}">
                      <a16:colId xmlns:a16="http://schemas.microsoft.com/office/drawing/2014/main" val="3622009315"/>
                    </a:ext>
                  </a:extLst>
                </a:gridCol>
                <a:gridCol w="7344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6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Species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Cotyl</a:t>
                      </a:r>
                      <a:endParaRPr lang="en-US" altLang="ko-KR" sz="10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ko-KR" sz="1000" b="1" u="none" strike="noStrike" kern="1200" baseline="300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leaf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en-US" altLang="ko-KR" sz="1000" b="1" u="none" strike="noStrike" kern="1200" baseline="300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leaf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en-US" altLang="ko-KR" sz="1000" b="1" u="none" strike="noStrike" kern="1200" baseline="300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leaf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Whole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 flower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Whole</a:t>
                      </a:r>
                    </a:p>
                    <a:p>
                      <a:pPr algn="ctr" fontAlgn="ctr"/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 capsule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Leaf(top)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flower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capsule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6714227"/>
                  </a:ext>
                </a:extLst>
              </a:tr>
              <a:tr h="7144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1" u="none" strike="noStrike" dirty="0">
                          <a:effectLst/>
                          <a:latin typeface="+mn-ea"/>
                          <a:ea typeface="+mn-ea"/>
                        </a:rPr>
                        <a:t>S. </a:t>
                      </a:r>
                      <a:r>
                        <a:rPr lang="en-US" sz="1000" i="1" u="none" strike="noStrike" dirty="0" err="1">
                          <a:effectLst/>
                          <a:latin typeface="+mn-ea"/>
                          <a:ea typeface="+mn-ea"/>
                        </a:rPr>
                        <a:t>indicum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0131666"/>
                  </a:ext>
                </a:extLst>
              </a:tr>
              <a:tr h="7144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1" u="none" strike="noStrike" dirty="0">
                          <a:effectLst/>
                          <a:latin typeface="+mn-ea"/>
                          <a:ea typeface="+mn-ea"/>
                        </a:rPr>
                        <a:t>S. </a:t>
                      </a:r>
                      <a:r>
                        <a:rPr lang="en-US" sz="1000" i="1" u="none" strike="noStrike" dirty="0" err="1">
                          <a:effectLst/>
                          <a:latin typeface="+mn-ea"/>
                          <a:ea typeface="+mn-ea"/>
                        </a:rPr>
                        <a:t>alatum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6446401"/>
                  </a:ext>
                </a:extLst>
              </a:tr>
              <a:tr h="7144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1" u="none" strike="noStrike" dirty="0">
                          <a:effectLst/>
                          <a:latin typeface="+mn-ea"/>
                          <a:ea typeface="+mn-ea"/>
                        </a:rPr>
                        <a:t>S. </a:t>
                      </a:r>
                      <a:r>
                        <a:rPr lang="en-US" sz="1000" i="1" u="none" strike="noStrike" dirty="0" err="1">
                          <a:effectLst/>
                          <a:latin typeface="+mn-ea"/>
                          <a:ea typeface="+mn-ea"/>
                        </a:rPr>
                        <a:t>angolense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7445648"/>
                  </a:ext>
                </a:extLst>
              </a:tr>
              <a:tr h="7144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1" u="none" strike="noStrike" dirty="0">
                          <a:effectLst/>
                          <a:latin typeface="+mn-ea"/>
                          <a:ea typeface="+mn-ea"/>
                        </a:rPr>
                        <a:t>S. </a:t>
                      </a:r>
                      <a:r>
                        <a:rPr lang="en-US" sz="1000" i="1" u="none" strike="noStrike" dirty="0" err="1">
                          <a:effectLst/>
                          <a:latin typeface="+mn-ea"/>
                          <a:ea typeface="+mn-ea"/>
                        </a:rPr>
                        <a:t>schinzianum</a:t>
                      </a:r>
                      <a:r>
                        <a:rPr lang="en-US" sz="1000" i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4524264"/>
                  </a:ext>
                </a:extLst>
              </a:tr>
              <a:tr h="7144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S. wild Ghana</a:t>
                      </a:r>
                      <a:endParaRPr lang="en-US" sz="1000" b="0" i="1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3786455"/>
                  </a:ext>
                </a:extLst>
              </a:tr>
              <a:tr h="7144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1" u="none" strike="noStrike" dirty="0">
                          <a:effectLst/>
                          <a:latin typeface="+mn-ea"/>
                          <a:ea typeface="+mn-ea"/>
                        </a:rPr>
                        <a:t>S. </a:t>
                      </a:r>
                      <a:r>
                        <a:rPr lang="en-US" sz="1000" i="1" u="none" strike="noStrike" dirty="0" err="1">
                          <a:effectLst/>
                          <a:latin typeface="+mn-ea"/>
                          <a:ea typeface="+mn-ea"/>
                        </a:rPr>
                        <a:t>radiatum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8136591"/>
                  </a:ext>
                </a:extLst>
              </a:tr>
              <a:tr h="7144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1" u="none" strike="noStrike" dirty="0">
                          <a:effectLst/>
                          <a:latin typeface="+mn-ea"/>
                          <a:ea typeface="+mn-ea"/>
                        </a:rPr>
                        <a:t>S. </a:t>
                      </a:r>
                      <a:r>
                        <a:rPr lang="en-US" sz="1000" i="1" u="none" strike="noStrike" dirty="0" err="1">
                          <a:effectLst/>
                          <a:latin typeface="+mn-ea"/>
                          <a:ea typeface="+mn-ea"/>
                        </a:rPr>
                        <a:t>pedaloides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5014243"/>
                  </a:ext>
                </a:extLst>
              </a:tr>
            </a:tbl>
          </a:graphicData>
        </a:graphic>
      </p:graphicFrame>
      <p:pic>
        <p:nvPicPr>
          <p:cNvPr id="3" name="Image 4" descr="Sesamum radiatum Benin_8.jpg">
            <a:extLst>
              <a:ext uri="{FF2B5EF4-FFF2-40B4-BE49-F238E27FC236}">
                <a16:creationId xmlns:a16="http://schemas.microsoft.com/office/drawing/2014/main" id="{F40FA026-7013-4CFB-8623-FBE8FAFED96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24800" t="10059" r="10626" b="26876"/>
          <a:stretch>
            <a:fillRect/>
          </a:stretch>
        </p:blipFill>
        <p:spPr>
          <a:xfrm>
            <a:off x="1365548" y="5318867"/>
            <a:ext cx="639867" cy="468195"/>
          </a:xfrm>
          <a:prstGeom prst="rect">
            <a:avLst/>
          </a:prstGeom>
        </p:spPr>
      </p:pic>
      <p:pic>
        <p:nvPicPr>
          <p:cNvPr id="6" name="Image 17" descr="Sesamum radiatum wild ghana seed_.tif">
            <a:extLst>
              <a:ext uri="{FF2B5EF4-FFF2-40B4-BE49-F238E27FC236}">
                <a16:creationId xmlns:a16="http://schemas.microsoft.com/office/drawing/2014/main" id="{2EF7D08C-590A-4C7F-8AAB-77C31B19981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23225" t="18468" r="29525" b="11110"/>
          <a:stretch>
            <a:fillRect/>
          </a:stretch>
        </p:blipFill>
        <p:spPr>
          <a:xfrm rot="5400000">
            <a:off x="1449083" y="4553178"/>
            <a:ext cx="599128" cy="669027"/>
          </a:xfrm>
          <a:prstGeom prst="rect">
            <a:avLst/>
          </a:prstGeom>
        </p:spPr>
      </p:pic>
      <p:pic>
        <p:nvPicPr>
          <p:cNvPr id="10" name="Image 10" descr="sesamum pedalioides-2_bak.jpg">
            <a:extLst>
              <a:ext uri="{FF2B5EF4-FFF2-40B4-BE49-F238E27FC236}">
                <a16:creationId xmlns:a16="http://schemas.microsoft.com/office/drawing/2014/main" id="{DFBBA5DE-9F13-4101-8EB6-03155E8182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</a:blip>
          <a:srcRect l="20075" t="19519" r="29525" b="30030"/>
          <a:stretch>
            <a:fillRect/>
          </a:stretch>
        </p:blipFill>
        <p:spPr>
          <a:xfrm>
            <a:off x="1414134" y="6028925"/>
            <a:ext cx="591282" cy="443461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6AF8C9DF-F81A-422D-866A-3B672FCE4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4" y="2486666"/>
            <a:ext cx="667242" cy="383929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Image 8" descr="SEED SESAMUM ANGOLENSE.jpg">
            <a:extLst>
              <a:ext uri="{FF2B5EF4-FFF2-40B4-BE49-F238E27FC236}">
                <a16:creationId xmlns:a16="http://schemas.microsoft.com/office/drawing/2014/main" id="{8AE64A2B-A2FF-492F-88E8-ED1DC0EA86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</a:blip>
          <a:srcRect l="14563" t="7957" r="20075" b="17469"/>
          <a:stretch>
            <a:fillRect/>
          </a:stretch>
        </p:blipFill>
        <p:spPr>
          <a:xfrm rot="10800000">
            <a:off x="1436521" y="3150021"/>
            <a:ext cx="599724" cy="512662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5D8B1191-C568-4F85-9C80-AAED1C13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134" y="3908795"/>
            <a:ext cx="591281" cy="32995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0607F851-C1BC-49B1-9EA5-CE4130E9C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548" y="1745169"/>
            <a:ext cx="745865" cy="477354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137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Phenotype of Sesamum species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C6B820D-2255-446B-B94B-A8321E85D3DD}"/>
              </a:ext>
            </a:extLst>
          </p:cNvPr>
          <p:cNvGraphicFramePr>
            <a:graphicFrameLocks noGrp="1"/>
          </p:cNvGraphicFramePr>
          <p:nvPr/>
        </p:nvGraphicFramePr>
        <p:xfrm>
          <a:off x="539552" y="1196752"/>
          <a:ext cx="8064898" cy="5400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1763898871"/>
                    </a:ext>
                  </a:extLst>
                </a:gridCol>
                <a:gridCol w="1238538">
                  <a:extLst>
                    <a:ext uri="{9D8B030D-6E8A-4147-A177-3AD203B41FA5}">
                      <a16:colId xmlns:a16="http://schemas.microsoft.com/office/drawing/2014/main" val="3353541378"/>
                    </a:ext>
                  </a:extLst>
                </a:gridCol>
                <a:gridCol w="1238538">
                  <a:extLst>
                    <a:ext uri="{9D8B030D-6E8A-4147-A177-3AD203B41FA5}">
                      <a16:colId xmlns:a16="http://schemas.microsoft.com/office/drawing/2014/main" val="3904467441"/>
                    </a:ext>
                  </a:extLst>
                </a:gridCol>
                <a:gridCol w="1238538">
                  <a:extLst>
                    <a:ext uri="{9D8B030D-6E8A-4147-A177-3AD203B41FA5}">
                      <a16:colId xmlns:a16="http://schemas.microsoft.com/office/drawing/2014/main" val="637462722"/>
                    </a:ext>
                  </a:extLst>
                </a:gridCol>
                <a:gridCol w="1238538">
                  <a:extLst>
                    <a:ext uri="{9D8B030D-6E8A-4147-A177-3AD203B41FA5}">
                      <a16:colId xmlns:a16="http://schemas.microsoft.com/office/drawing/2014/main" val="2206241955"/>
                    </a:ext>
                  </a:extLst>
                </a:gridCol>
                <a:gridCol w="1238538">
                  <a:extLst>
                    <a:ext uri="{9D8B030D-6E8A-4147-A177-3AD203B41FA5}">
                      <a16:colId xmlns:a16="http://schemas.microsoft.com/office/drawing/2014/main" val="3622009315"/>
                    </a:ext>
                  </a:extLst>
                </a:gridCol>
              </a:tblGrid>
              <a:tr h="3996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Species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Leaf(young)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Leaf(top)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flower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capsule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6714227"/>
                  </a:ext>
                </a:extLst>
              </a:tr>
              <a:tr h="7144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S. indicum cv. </a:t>
                      </a:r>
                      <a:r>
                        <a:rPr lang="en-US" sz="1200" i="1" u="none" strike="noStrike" dirty="0" err="1">
                          <a:effectLst/>
                        </a:rPr>
                        <a:t>Goenbeak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0131666"/>
                  </a:ext>
                </a:extLst>
              </a:tr>
              <a:tr h="7144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S. </a:t>
                      </a:r>
                      <a:r>
                        <a:rPr lang="en-US" sz="1200" i="1" u="none" strike="noStrike" dirty="0" err="1">
                          <a:effectLst/>
                        </a:rPr>
                        <a:t>alatum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6446401"/>
                  </a:ext>
                </a:extLst>
              </a:tr>
              <a:tr h="7144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S. </a:t>
                      </a:r>
                      <a:r>
                        <a:rPr lang="en-US" sz="1200" i="1" u="none" strike="noStrike" dirty="0" err="1">
                          <a:effectLst/>
                        </a:rPr>
                        <a:t>angolense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7445648"/>
                  </a:ext>
                </a:extLst>
              </a:tr>
              <a:tr h="7144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S. </a:t>
                      </a:r>
                      <a:r>
                        <a:rPr lang="en-US" sz="1200" i="1" u="none" strike="noStrike" dirty="0" err="1">
                          <a:effectLst/>
                        </a:rPr>
                        <a:t>schinzianum</a:t>
                      </a:r>
                      <a:r>
                        <a:rPr lang="en-US" sz="1200" i="1" u="none" strike="noStrike" dirty="0">
                          <a:effectLst/>
                        </a:rPr>
                        <a:t> 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4524264"/>
                  </a:ext>
                </a:extLst>
              </a:tr>
              <a:tr h="7144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S. wild Ghana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3786455"/>
                  </a:ext>
                </a:extLst>
              </a:tr>
              <a:tr h="7144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S. </a:t>
                      </a:r>
                      <a:r>
                        <a:rPr lang="en-US" sz="1200" i="1" u="none" strike="noStrike" dirty="0" err="1">
                          <a:effectLst/>
                        </a:rPr>
                        <a:t>radiatum_Benin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8136591"/>
                  </a:ext>
                </a:extLst>
              </a:tr>
              <a:tr h="7144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S. </a:t>
                      </a:r>
                      <a:r>
                        <a:rPr lang="en-US" sz="1200" i="1" u="none" strike="noStrike" dirty="0" err="1">
                          <a:effectLst/>
                        </a:rPr>
                        <a:t>pedaloides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5014243"/>
                  </a:ext>
                </a:extLst>
              </a:tr>
            </a:tbl>
          </a:graphicData>
        </a:graphic>
      </p:graphicFrame>
      <p:pic>
        <p:nvPicPr>
          <p:cNvPr id="3" name="Image 4" descr="Sesamum radiatum Benin_8.jpg">
            <a:extLst>
              <a:ext uri="{FF2B5EF4-FFF2-40B4-BE49-F238E27FC236}">
                <a16:creationId xmlns:a16="http://schemas.microsoft.com/office/drawing/2014/main" id="{F40FA026-7013-4CFB-8623-FBE8FAFED96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24800" t="10059" r="10626" b="26876"/>
          <a:stretch>
            <a:fillRect/>
          </a:stretch>
        </p:blipFill>
        <p:spPr>
          <a:xfrm>
            <a:off x="2601496" y="5209757"/>
            <a:ext cx="864096" cy="632265"/>
          </a:xfrm>
          <a:prstGeom prst="rect">
            <a:avLst/>
          </a:prstGeom>
        </p:spPr>
      </p:pic>
      <p:pic>
        <p:nvPicPr>
          <p:cNvPr id="6" name="Image 17" descr="Sesamum radiatum wild ghana seed_.tif">
            <a:extLst>
              <a:ext uri="{FF2B5EF4-FFF2-40B4-BE49-F238E27FC236}">
                <a16:creationId xmlns:a16="http://schemas.microsoft.com/office/drawing/2014/main" id="{2EF7D08C-590A-4C7F-8AAB-77C31B19981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23225" t="18468" r="29525" b="11110"/>
          <a:stretch>
            <a:fillRect/>
          </a:stretch>
        </p:blipFill>
        <p:spPr>
          <a:xfrm rot="5400000">
            <a:off x="2641778" y="4490201"/>
            <a:ext cx="599128" cy="669027"/>
          </a:xfrm>
          <a:prstGeom prst="rect">
            <a:avLst/>
          </a:prstGeom>
        </p:spPr>
      </p:pic>
      <p:pic>
        <p:nvPicPr>
          <p:cNvPr id="10" name="Image 10" descr="sesamum pedalioides-2_bak.jpg">
            <a:extLst>
              <a:ext uri="{FF2B5EF4-FFF2-40B4-BE49-F238E27FC236}">
                <a16:creationId xmlns:a16="http://schemas.microsoft.com/office/drawing/2014/main" id="{DFBBA5DE-9F13-4101-8EB6-03155E8182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</a:blip>
          <a:srcRect l="20075" t="19519" r="29525" b="30030"/>
          <a:stretch>
            <a:fillRect/>
          </a:stretch>
        </p:blipFill>
        <p:spPr>
          <a:xfrm>
            <a:off x="2606829" y="5939258"/>
            <a:ext cx="813043" cy="609782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6AF8C9DF-F81A-422D-866A-3B672FCE4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643" y="2367930"/>
            <a:ext cx="1041245" cy="599129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Image 8" descr="SEED SESAMUM ANGOLENSE.jpg">
            <a:extLst>
              <a:ext uri="{FF2B5EF4-FFF2-40B4-BE49-F238E27FC236}">
                <a16:creationId xmlns:a16="http://schemas.microsoft.com/office/drawing/2014/main" id="{8AE64A2B-A2FF-492F-88E8-ED1DC0EA86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</a:blip>
          <a:srcRect l="14563" t="7957" r="20075" b="17469"/>
          <a:stretch>
            <a:fillRect/>
          </a:stretch>
        </p:blipFill>
        <p:spPr>
          <a:xfrm rot="10800000">
            <a:off x="2522642" y="3092176"/>
            <a:ext cx="669027" cy="571904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5D8B1191-C568-4F85-9C80-AAED1C13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819128"/>
            <a:ext cx="978401" cy="54597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0607F851-C1BC-49B1-9EA5-CE4130E9C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83" y="1655502"/>
            <a:ext cx="979609" cy="6269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148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Phenotype variation of </a:t>
            </a:r>
            <a:r>
              <a:rPr lang="en-US" altLang="ko-KR" sz="2000" b="1" i="1" dirty="0">
                <a:solidFill>
                  <a:schemeClr val="bg1"/>
                </a:solidFill>
                <a:latin typeface="+mn-ea"/>
              </a:rPr>
              <a:t>S. indicum</a:t>
            </a:r>
            <a:endParaRPr lang="ko-KR" altLang="en-US" sz="1200" b="1" i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C6B820D-2255-446B-B94B-A8321E85D3DD}"/>
              </a:ext>
            </a:extLst>
          </p:cNvPr>
          <p:cNvGraphicFramePr>
            <a:graphicFrameLocks noGrp="1"/>
          </p:cNvGraphicFramePr>
          <p:nvPr/>
        </p:nvGraphicFramePr>
        <p:xfrm>
          <a:off x="539552" y="1196752"/>
          <a:ext cx="8064898" cy="5400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1763898871"/>
                    </a:ext>
                  </a:extLst>
                </a:gridCol>
                <a:gridCol w="1238538">
                  <a:extLst>
                    <a:ext uri="{9D8B030D-6E8A-4147-A177-3AD203B41FA5}">
                      <a16:colId xmlns:a16="http://schemas.microsoft.com/office/drawing/2014/main" val="3353541378"/>
                    </a:ext>
                  </a:extLst>
                </a:gridCol>
                <a:gridCol w="1238538">
                  <a:extLst>
                    <a:ext uri="{9D8B030D-6E8A-4147-A177-3AD203B41FA5}">
                      <a16:colId xmlns:a16="http://schemas.microsoft.com/office/drawing/2014/main" val="3904467441"/>
                    </a:ext>
                  </a:extLst>
                </a:gridCol>
                <a:gridCol w="1238538">
                  <a:extLst>
                    <a:ext uri="{9D8B030D-6E8A-4147-A177-3AD203B41FA5}">
                      <a16:colId xmlns:a16="http://schemas.microsoft.com/office/drawing/2014/main" val="637462722"/>
                    </a:ext>
                  </a:extLst>
                </a:gridCol>
                <a:gridCol w="1238538">
                  <a:extLst>
                    <a:ext uri="{9D8B030D-6E8A-4147-A177-3AD203B41FA5}">
                      <a16:colId xmlns:a16="http://schemas.microsoft.com/office/drawing/2014/main" val="2206241955"/>
                    </a:ext>
                  </a:extLst>
                </a:gridCol>
                <a:gridCol w="1238538">
                  <a:extLst>
                    <a:ext uri="{9D8B030D-6E8A-4147-A177-3AD203B41FA5}">
                      <a16:colId xmlns:a16="http://schemas.microsoft.com/office/drawing/2014/main" val="3622009315"/>
                    </a:ext>
                  </a:extLst>
                </a:gridCol>
              </a:tblGrid>
              <a:tr h="3996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Cultivar or variety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leaf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leaf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flower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capsule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6714227"/>
                  </a:ext>
                </a:extLst>
              </a:tr>
              <a:tr h="7144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S. indicum cv. </a:t>
                      </a:r>
                      <a:r>
                        <a:rPr lang="en-US" sz="1200" i="1" u="none" strike="noStrike" dirty="0" err="1">
                          <a:effectLst/>
                        </a:rPr>
                        <a:t>Goenbeak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0131666"/>
                  </a:ext>
                </a:extLst>
              </a:tr>
              <a:tr h="7144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i="1" u="none" strike="noStrike" dirty="0">
                          <a:effectLst/>
                        </a:rPr>
                        <a:t>S. indicum cv. </a:t>
                      </a:r>
                      <a:r>
                        <a:rPr lang="en-US" altLang="ko-KR" sz="1200" i="1" u="none" strike="noStrike" dirty="0" err="1">
                          <a:effectLst/>
                        </a:rPr>
                        <a:t>Goenbeak</a:t>
                      </a:r>
                      <a:endParaRPr lang="en-US" altLang="ko-KR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6446401"/>
                  </a:ext>
                </a:extLst>
              </a:tr>
              <a:tr h="714425">
                <a:tc>
                  <a:txBody>
                    <a:bodyPr/>
                    <a:lstStyle/>
                    <a:p>
                      <a:pPr algn="ctr" fontAlgn="ctr"/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7445648"/>
                  </a:ext>
                </a:extLst>
              </a:tr>
              <a:tr h="714425">
                <a:tc>
                  <a:txBody>
                    <a:bodyPr/>
                    <a:lstStyle/>
                    <a:p>
                      <a:pPr algn="ctr" fontAlgn="ctr"/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4524264"/>
                  </a:ext>
                </a:extLst>
              </a:tr>
              <a:tr h="714425">
                <a:tc>
                  <a:txBody>
                    <a:bodyPr/>
                    <a:lstStyle/>
                    <a:p>
                      <a:pPr algn="ctr" fontAlgn="ctr"/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3786455"/>
                  </a:ext>
                </a:extLst>
              </a:tr>
              <a:tr h="714425">
                <a:tc>
                  <a:txBody>
                    <a:bodyPr/>
                    <a:lstStyle/>
                    <a:p>
                      <a:pPr algn="ctr" fontAlgn="ctr"/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8136591"/>
                  </a:ext>
                </a:extLst>
              </a:tr>
              <a:tr h="714425">
                <a:tc>
                  <a:txBody>
                    <a:bodyPr/>
                    <a:lstStyle/>
                    <a:p>
                      <a:pPr algn="ctr" fontAlgn="ctr"/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5014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1035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E9B2492-439E-4AAE-B08B-AD2B62407A2F}"/>
              </a:ext>
            </a:extLst>
          </p:cNvPr>
          <p:cNvSpPr/>
          <p:nvPr/>
        </p:nvSpPr>
        <p:spPr>
          <a:xfrm>
            <a:off x="0" y="0"/>
            <a:ext cx="9252520" cy="6876000"/>
          </a:xfrm>
          <a:prstGeom prst="rect">
            <a:avLst/>
          </a:prstGeom>
          <a:solidFill>
            <a:srgbClr val="0D0E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2B876D-FE37-44FA-99C7-AB0BBF027A98}"/>
              </a:ext>
            </a:extLst>
          </p:cNvPr>
          <p:cNvSpPr/>
          <p:nvPr/>
        </p:nvSpPr>
        <p:spPr>
          <a:xfrm>
            <a:off x="4139952" y="2454043"/>
            <a:ext cx="1512168" cy="398893"/>
          </a:xfrm>
          <a:prstGeom prst="rect">
            <a:avLst/>
          </a:prstGeom>
          <a:solidFill>
            <a:srgbClr val="0B0E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4D1F25-8120-402A-8D7E-94CAFD26AE55}"/>
              </a:ext>
            </a:extLst>
          </p:cNvPr>
          <p:cNvSpPr/>
          <p:nvPr/>
        </p:nvSpPr>
        <p:spPr>
          <a:xfrm>
            <a:off x="1619672" y="2272703"/>
            <a:ext cx="1512168" cy="796257"/>
          </a:xfrm>
          <a:prstGeom prst="rect">
            <a:avLst/>
          </a:prstGeom>
          <a:solidFill>
            <a:srgbClr val="0B0E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6F8A5A-5935-48CA-8A43-828F489EC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2696"/>
            <a:ext cx="9144000" cy="245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904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E9B2492-439E-4AAE-B08B-AD2B62407A2F}"/>
              </a:ext>
            </a:extLst>
          </p:cNvPr>
          <p:cNvSpPr/>
          <p:nvPr/>
        </p:nvSpPr>
        <p:spPr>
          <a:xfrm>
            <a:off x="0" y="0"/>
            <a:ext cx="9252520" cy="6876000"/>
          </a:xfrm>
          <a:prstGeom prst="rect">
            <a:avLst/>
          </a:prstGeom>
          <a:solidFill>
            <a:srgbClr val="1315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F2F25F-D6CA-4EEC-870A-24C5C69DD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981814" y="-844750"/>
            <a:ext cx="3544620" cy="87797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8283B8-64BB-4009-92B5-5E6B855FA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21905" y="1239615"/>
            <a:ext cx="2195322" cy="19655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A77234-B625-4E0A-B8AE-985D4F4C1B1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8064" y="548680"/>
            <a:ext cx="1737360" cy="261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926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2004195-19F6-43F2-B270-90985ABE214E}"/>
              </a:ext>
            </a:extLst>
          </p:cNvPr>
          <p:cNvSpPr txBox="1">
            <a:spLocks/>
          </p:cNvSpPr>
          <p:nvPr/>
        </p:nvSpPr>
        <p:spPr bwMode="auto">
          <a:xfrm>
            <a:off x="323528" y="2502024"/>
            <a:ext cx="84969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Species phenotype photos</a:t>
            </a:r>
            <a:endParaRPr lang="ko-KR" altLang="en-US" sz="2400" b="1" spc="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3150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i="1" dirty="0">
                <a:solidFill>
                  <a:schemeClr val="bg1"/>
                </a:solidFill>
                <a:ea typeface="HY헤드라인M" pitchFamily="18" charset="-127"/>
              </a:rPr>
              <a:t>S. </a:t>
            </a:r>
            <a:r>
              <a:rPr lang="en-US" altLang="ko-KR" sz="2000" b="1" i="1" dirty="0" err="1">
                <a:solidFill>
                  <a:schemeClr val="bg1"/>
                </a:solidFill>
                <a:ea typeface="HY헤드라인M" pitchFamily="18" charset="-127"/>
              </a:rPr>
              <a:t>radiatum</a:t>
            </a:r>
            <a:r>
              <a:rPr lang="en-US" altLang="ko-KR" sz="2000" b="1" i="1" dirty="0">
                <a:solidFill>
                  <a:schemeClr val="bg1"/>
                </a:solidFill>
                <a:ea typeface="HY헤드라인M" pitchFamily="18" charset="-127"/>
              </a:rPr>
              <a:t>  </a:t>
            </a:r>
            <a:r>
              <a:rPr lang="en-US" altLang="ko-KR" sz="2000" b="1" dirty="0">
                <a:solidFill>
                  <a:schemeClr val="bg1"/>
                </a:solidFill>
                <a:ea typeface="HY헤드라인M" pitchFamily="18" charset="-127"/>
              </a:rPr>
              <a:t>2n=64  Benin  2020</a:t>
            </a:r>
            <a:endParaRPr lang="ko-KR" altLang="en-US" sz="2000" b="1" dirty="0">
              <a:solidFill>
                <a:schemeClr val="bg1"/>
              </a:solidFill>
              <a:ea typeface="HY헤드라인M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49CF91-87F1-4CB2-90F8-B19E69CA9B1F}"/>
              </a:ext>
            </a:extLst>
          </p:cNvPr>
          <p:cNvGrpSpPr/>
          <p:nvPr/>
        </p:nvGrpSpPr>
        <p:grpSpPr>
          <a:xfrm>
            <a:off x="467544" y="1210757"/>
            <a:ext cx="8257621" cy="5244479"/>
            <a:chOff x="467544" y="1210757"/>
            <a:chExt cx="8257621" cy="5244479"/>
          </a:xfrm>
        </p:grpSpPr>
        <p:pic>
          <p:nvPicPr>
            <p:cNvPr id="5" name="Image 4" descr="Sesamum radiatum Benin_8.jpg"/>
            <p:cNvPicPr>
              <a:picLocks noChangeAspect="1"/>
            </p:cNvPicPr>
            <p:nvPr/>
          </p:nvPicPr>
          <p:blipFill>
            <a:blip r:embed="rId3" cstate="print"/>
            <a:srcRect l="24800" t="10059" r="10626" b="26876"/>
            <a:stretch>
              <a:fillRect/>
            </a:stretch>
          </p:blipFill>
          <p:spPr>
            <a:xfrm rot="16200000">
              <a:off x="4313282" y="1469492"/>
              <a:ext cx="1928626" cy="1411190"/>
            </a:xfrm>
            <a:prstGeom prst="rect">
              <a:avLst/>
            </a:prstGeom>
          </p:spPr>
        </p:pic>
        <p:pic>
          <p:nvPicPr>
            <p:cNvPr id="6" name="Image 5" descr="20200830_201222_HDR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6176" y="1210757"/>
              <a:ext cx="2568989" cy="1926742"/>
            </a:xfrm>
            <a:prstGeom prst="rect">
              <a:avLst/>
            </a:prstGeom>
          </p:spPr>
        </p:pic>
        <p:pic>
          <p:nvPicPr>
            <p:cNvPr id="10" name="Image 9" descr="20200910_095427_HDR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87776" y="1866095"/>
              <a:ext cx="5242560" cy="393192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86742A-62D9-43B6-AB3E-DF2FC6FDE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3461" y="3358560"/>
              <a:ext cx="1711704" cy="3096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A721D2A-54C7-47B0-8C9C-5165F9D91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85982" y="3360461"/>
              <a:ext cx="2185749" cy="309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0670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내용 개체 틀 2"/>
          <p:cNvSpPr>
            <a:spLocks/>
          </p:cNvSpPr>
          <p:nvPr/>
        </p:nvSpPr>
        <p:spPr bwMode="auto">
          <a:xfrm>
            <a:off x="-180528" y="132879"/>
            <a:ext cx="8892528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    02. Drought resistant resources Senegal</a:t>
            </a:r>
            <a:endParaRPr lang="ko-KR" altLang="en-US" sz="1200" b="1" i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4" name="Picture 4" descr="http://ceraas.org/squelettes/images/logoisracera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4" y="1247963"/>
            <a:ext cx="2857614" cy="952538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247963"/>
            <a:ext cx="3600000" cy="199528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346234" y="2401790"/>
            <a:ext cx="4320000" cy="1569660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atin typeface="+mn-ea"/>
              </a:rPr>
              <a:t>2008-2012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atin typeface="+mn-ea"/>
              </a:rPr>
              <a:t>IAEA </a:t>
            </a:r>
            <a:r>
              <a:rPr lang="ko-KR" altLang="en-US" sz="1600" spc="-100" dirty="0">
                <a:latin typeface="+mn-ea"/>
              </a:rPr>
              <a:t>지원</a:t>
            </a:r>
            <a:endParaRPr lang="en-US" altLang="ko-KR" sz="1600" spc="-1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atin typeface="+mn-ea"/>
              </a:rPr>
              <a:t>세네갈 </a:t>
            </a:r>
            <a:r>
              <a:rPr lang="en-US" altLang="ko-KR" sz="1600" spc="-100" dirty="0">
                <a:latin typeface="+mn-ea"/>
              </a:rPr>
              <a:t>CERAAS - </a:t>
            </a:r>
            <a:r>
              <a:rPr lang="ko-KR" altLang="en-US" sz="1600" spc="-100" dirty="0">
                <a:latin typeface="+mn-ea"/>
              </a:rPr>
              <a:t>터키 </a:t>
            </a:r>
            <a:r>
              <a:rPr lang="en-US" altLang="ko-KR" sz="1600" spc="-100" dirty="0" err="1">
                <a:latin typeface="+mn-ea"/>
              </a:rPr>
              <a:t>Akedeniz</a:t>
            </a:r>
            <a:r>
              <a:rPr lang="en-US" altLang="ko-KR" sz="1600" spc="-100" dirty="0">
                <a:latin typeface="+mn-ea"/>
              </a:rPr>
              <a:t> </a:t>
            </a:r>
            <a:r>
              <a:rPr lang="ko-KR" altLang="en-US" sz="1600" spc="-100" dirty="0">
                <a:latin typeface="+mn-ea"/>
              </a:rPr>
              <a:t>대학 협력</a:t>
            </a:r>
            <a:endParaRPr lang="en-US" altLang="ko-KR" sz="1600" spc="-1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atin typeface="+mn-ea"/>
              </a:rPr>
              <a:t>방사선 돌연변이 </a:t>
            </a:r>
            <a:r>
              <a:rPr lang="en-US" altLang="ko-KR" sz="1600" spc="-100" dirty="0">
                <a:latin typeface="+mn-ea"/>
              </a:rPr>
              <a:t>+ </a:t>
            </a:r>
            <a:r>
              <a:rPr lang="ko-KR" altLang="en-US" sz="1600" spc="-100" dirty="0">
                <a:latin typeface="+mn-ea"/>
              </a:rPr>
              <a:t>전통육종</a:t>
            </a:r>
            <a:endParaRPr lang="en-US" altLang="ko-KR" sz="1600" spc="-100" dirty="0">
              <a:latin typeface="+mn-ea"/>
            </a:endParaRPr>
          </a:p>
        </p:txBody>
      </p:sp>
      <p:sp>
        <p:nvSpPr>
          <p:cNvPr id="22" name="Down Arrow 18"/>
          <p:cNvSpPr/>
          <p:nvPr/>
        </p:nvSpPr>
        <p:spPr>
          <a:xfrm>
            <a:off x="2254206" y="4143342"/>
            <a:ext cx="504056" cy="2880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4" y="4575390"/>
            <a:ext cx="432000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335" y="3891600"/>
            <a:ext cx="2127204" cy="273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" name="Picture 2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867" y="3891600"/>
            <a:ext cx="2016000" cy="273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821" y="3891600"/>
            <a:ext cx="1975187" cy="273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6076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8712968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i="1" dirty="0">
                <a:solidFill>
                  <a:schemeClr val="bg1"/>
                </a:solidFill>
                <a:ea typeface="HY헤드라인M" pitchFamily="18" charset="-127"/>
              </a:rPr>
              <a:t>S. wild Ghana </a:t>
            </a:r>
            <a:r>
              <a:rPr lang="en-US" altLang="ko-KR" sz="2000" b="1" dirty="0">
                <a:solidFill>
                  <a:schemeClr val="bg1"/>
                </a:solidFill>
                <a:ea typeface="HY헤드라인M" pitchFamily="18" charset="-127"/>
              </a:rPr>
              <a:t>(putative </a:t>
            </a:r>
            <a:r>
              <a:rPr lang="en-US" altLang="ko-KR" sz="2000" b="1" i="1" dirty="0">
                <a:solidFill>
                  <a:schemeClr val="bg1"/>
                </a:solidFill>
                <a:ea typeface="HY헤드라인M" pitchFamily="18" charset="-127"/>
              </a:rPr>
              <a:t>S. </a:t>
            </a:r>
            <a:r>
              <a:rPr lang="en-US" altLang="ko-KR" sz="2000" b="1" i="1" dirty="0" err="1">
                <a:solidFill>
                  <a:schemeClr val="bg1"/>
                </a:solidFill>
                <a:ea typeface="HY헤드라인M" pitchFamily="18" charset="-127"/>
              </a:rPr>
              <a:t>radiatum</a:t>
            </a:r>
            <a:r>
              <a:rPr lang="en-US" altLang="ko-KR" sz="2000" b="1" i="1" dirty="0">
                <a:solidFill>
                  <a:schemeClr val="bg1"/>
                </a:solidFill>
                <a:ea typeface="HY헤드라인M" pitchFamily="18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ea typeface="HY헤드라인M" pitchFamily="18" charset="-127"/>
              </a:rPr>
              <a:t>)  </a:t>
            </a:r>
            <a:r>
              <a:rPr lang="en-US" altLang="ko-KR" sz="2000" b="1" dirty="0" err="1">
                <a:solidFill>
                  <a:schemeClr val="bg1"/>
                </a:solidFill>
                <a:ea typeface="HY헤드라인M" pitchFamily="18" charset="-127"/>
              </a:rPr>
              <a:t>Agrobiodiversity</a:t>
            </a:r>
            <a:r>
              <a:rPr lang="en-US" altLang="ko-KR" sz="2000" b="1" dirty="0">
                <a:solidFill>
                  <a:schemeClr val="bg1"/>
                </a:solidFill>
                <a:ea typeface="HY헤드라인M" pitchFamily="18" charset="-127"/>
              </a:rPr>
              <a:t> Center  2018</a:t>
            </a:r>
            <a:endParaRPr lang="ko-KR" altLang="en-US" sz="2000" b="1" dirty="0">
              <a:solidFill>
                <a:schemeClr val="bg1"/>
              </a:solidFill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95501B-3213-4B62-A5D0-ED08821B901A}"/>
              </a:ext>
            </a:extLst>
          </p:cNvPr>
          <p:cNvGrpSpPr/>
          <p:nvPr/>
        </p:nvGrpSpPr>
        <p:grpSpPr>
          <a:xfrm>
            <a:off x="176611" y="1380354"/>
            <a:ext cx="8790779" cy="5274982"/>
            <a:chOff x="136023" y="1380354"/>
            <a:chExt cx="8790779" cy="5274982"/>
          </a:xfrm>
        </p:grpSpPr>
        <p:pic>
          <p:nvPicPr>
            <p:cNvPr id="6" name="Image 5" descr="20200730_154114_HD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107944" y="4397112"/>
              <a:ext cx="2560320" cy="1920240"/>
            </a:xfrm>
            <a:prstGeom prst="rect">
              <a:avLst/>
            </a:prstGeom>
          </p:spPr>
        </p:pic>
        <p:pic>
          <p:nvPicPr>
            <p:cNvPr id="9" name="Image 8" descr="20200812_161238_HDR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519297" y="2068096"/>
              <a:ext cx="5242560" cy="3931920"/>
            </a:xfrm>
            <a:prstGeom prst="rect">
              <a:avLst/>
            </a:prstGeom>
          </p:spPr>
        </p:pic>
        <p:pic>
          <p:nvPicPr>
            <p:cNvPr id="10" name="Image 9" descr="20200910_205442_HDR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580192" y="4397112"/>
              <a:ext cx="2560320" cy="1920240"/>
            </a:xfrm>
            <a:prstGeom prst="rect">
              <a:avLst/>
            </a:prstGeom>
          </p:spPr>
        </p:pic>
        <p:pic>
          <p:nvPicPr>
            <p:cNvPr id="18" name="Image 17" descr="Sesamum radiatum wild ghana seed_.tif"/>
            <p:cNvPicPr>
              <a:picLocks noChangeAspect="1"/>
            </p:cNvPicPr>
            <p:nvPr/>
          </p:nvPicPr>
          <p:blipFill>
            <a:blip r:embed="rId6" cstate="print"/>
            <a:srcRect l="23225" t="18468" r="29525" b="11110"/>
            <a:stretch>
              <a:fillRect/>
            </a:stretch>
          </p:blipFill>
          <p:spPr>
            <a:xfrm>
              <a:off x="4230216" y="1380354"/>
              <a:ext cx="2286000" cy="2552702"/>
            </a:xfrm>
            <a:prstGeom prst="rect">
              <a:avLst/>
            </a:prstGeom>
          </p:spPr>
        </p:pic>
        <p:pic>
          <p:nvPicPr>
            <p:cNvPr id="19" name="Image 18" descr="S_radiatum_ghana__.jpg"/>
            <p:cNvPicPr>
              <a:picLocks noChangeAspect="1"/>
            </p:cNvPicPr>
            <p:nvPr/>
          </p:nvPicPr>
          <p:blipFill>
            <a:blip r:embed="rId7" cstate="print"/>
            <a:srcRect l="27163" t="9401" r="14563"/>
            <a:stretch>
              <a:fillRect/>
            </a:stretch>
          </p:blipFill>
          <p:spPr>
            <a:xfrm rot="16200000">
              <a:off x="6574805" y="1570213"/>
              <a:ext cx="2509433" cy="2194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83997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i="1" dirty="0">
                <a:solidFill>
                  <a:schemeClr val="bg1"/>
                </a:solidFill>
                <a:ea typeface="HY헤드라인M" pitchFamily="18" charset="-127"/>
              </a:rPr>
              <a:t>S. </a:t>
            </a:r>
            <a:r>
              <a:rPr lang="en-US" altLang="ko-KR" sz="2000" b="1" i="1" dirty="0" err="1">
                <a:solidFill>
                  <a:schemeClr val="bg1"/>
                </a:solidFill>
                <a:ea typeface="HY헤드라인M" pitchFamily="18" charset="-127"/>
              </a:rPr>
              <a:t>angolense</a:t>
            </a:r>
            <a:r>
              <a:rPr lang="en-US" altLang="ko-KR" sz="2000" b="1" i="1" dirty="0">
                <a:solidFill>
                  <a:schemeClr val="bg1"/>
                </a:solidFill>
                <a:ea typeface="HY헤드라인M" pitchFamily="18" charset="-127"/>
              </a:rPr>
              <a:t>  </a:t>
            </a:r>
            <a:r>
              <a:rPr lang="en-US" altLang="ko-KR" sz="2000" b="1" dirty="0">
                <a:solidFill>
                  <a:schemeClr val="bg1"/>
                </a:solidFill>
                <a:ea typeface="HY헤드라인M" pitchFamily="18" charset="-127"/>
              </a:rPr>
              <a:t>2n=32  Germany  2020</a:t>
            </a:r>
            <a:endParaRPr lang="ko-KR" altLang="en-US" sz="2000" b="1" dirty="0">
              <a:solidFill>
                <a:schemeClr val="bg1"/>
              </a:solidFill>
              <a:ea typeface="HY헤드라인M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69A75D8-6D3F-4292-8B20-3D5BD5B10D90}"/>
              </a:ext>
            </a:extLst>
          </p:cNvPr>
          <p:cNvGrpSpPr/>
          <p:nvPr/>
        </p:nvGrpSpPr>
        <p:grpSpPr>
          <a:xfrm>
            <a:off x="311178" y="1218134"/>
            <a:ext cx="8521645" cy="5400000"/>
            <a:chOff x="363080" y="1218134"/>
            <a:chExt cx="8521645" cy="5400000"/>
          </a:xfrm>
        </p:grpSpPr>
        <p:pic>
          <p:nvPicPr>
            <p:cNvPr id="5" name="Image 4" descr="20200709_092308_HDR.jpg"/>
            <p:cNvPicPr>
              <a:picLocks noChangeAspect="1"/>
            </p:cNvPicPr>
            <p:nvPr/>
          </p:nvPicPr>
          <p:blipFill>
            <a:blip r:embed="rId3" cstate="print"/>
            <a:srcRect l="45314" t="32104" r="23065" b="19812"/>
            <a:stretch>
              <a:fillRect/>
            </a:stretch>
          </p:blipFill>
          <p:spPr>
            <a:xfrm rot="5400000">
              <a:off x="4911014" y="1103316"/>
              <a:ext cx="1634400" cy="1864036"/>
            </a:xfrm>
            <a:prstGeom prst="rect">
              <a:avLst/>
            </a:prstGeom>
          </p:spPr>
        </p:pic>
        <p:pic>
          <p:nvPicPr>
            <p:cNvPr id="9" name="Image 8" descr="SEED SESAMUM ANGOLENSE.jpg"/>
            <p:cNvPicPr>
              <a:picLocks noChangeAspect="1"/>
            </p:cNvPicPr>
            <p:nvPr/>
          </p:nvPicPr>
          <p:blipFill>
            <a:blip r:embed="rId4" cstate="print">
              <a:grayscl/>
            </a:blip>
            <a:srcRect l="14563" t="7957" r="20075" b="17469"/>
            <a:stretch>
              <a:fillRect/>
            </a:stretch>
          </p:blipFill>
          <p:spPr>
            <a:xfrm rot="5400000">
              <a:off x="3014252" y="1335722"/>
              <a:ext cx="1620000" cy="138482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6B5D1C-510B-480F-966C-B01634BBC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6097" y="3079410"/>
              <a:ext cx="1195288" cy="220041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8A980A7-A650-4EB8-88A6-06F7FC482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080" y="1218134"/>
              <a:ext cx="2480728" cy="5400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604B141-60B9-4A1B-975A-AD7EE552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06520" y="1218134"/>
              <a:ext cx="2078205" cy="406169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F2AB619-79A8-41E2-8F6A-3F548DB24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01876" y="3079410"/>
              <a:ext cx="2111664" cy="353872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D2B509D-9373-4957-8210-D02E24978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17328" y="5425580"/>
              <a:ext cx="1767397" cy="118972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9C3DD49-D021-434A-959F-CAACD924D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5622785" y="5239465"/>
              <a:ext cx="1191149" cy="1563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13358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 b="1" i="1" dirty="0">
                <a:solidFill>
                  <a:schemeClr val="bg1"/>
                </a:solidFill>
                <a:ea typeface="HY헤드라인M" pitchFamily="18" charset="-127"/>
              </a:rPr>
              <a:t>S. </a:t>
            </a:r>
            <a:r>
              <a:rPr lang="en-US" altLang="ko-KR" sz="2000" b="1" i="1" dirty="0" err="1">
                <a:solidFill>
                  <a:schemeClr val="bg1"/>
                </a:solidFill>
                <a:ea typeface="HY헤드라인M" pitchFamily="18" charset="-127"/>
              </a:rPr>
              <a:t>pedaloides</a:t>
            </a:r>
            <a:r>
              <a:rPr lang="en-US" altLang="ko-KR" sz="2000" b="1" i="1" dirty="0">
                <a:solidFill>
                  <a:schemeClr val="bg1"/>
                </a:solidFill>
                <a:ea typeface="HY헤드라인M" pitchFamily="18" charset="-127"/>
              </a:rPr>
              <a:t>  </a:t>
            </a:r>
            <a:r>
              <a:rPr lang="en-US" altLang="ko-KR" sz="2000" b="1" dirty="0">
                <a:solidFill>
                  <a:schemeClr val="bg1"/>
                </a:solidFill>
                <a:ea typeface="HY헤드라인M" pitchFamily="18" charset="-127"/>
              </a:rPr>
              <a:t>2n=undetermined  Germany 2020</a:t>
            </a:r>
            <a:endParaRPr lang="ko-KR" altLang="en-US" sz="2000" b="1" dirty="0">
              <a:solidFill>
                <a:schemeClr val="bg1"/>
              </a:solidFill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9726DD-E5DB-4586-9658-2395FE3ADD90}"/>
              </a:ext>
            </a:extLst>
          </p:cNvPr>
          <p:cNvGrpSpPr/>
          <p:nvPr/>
        </p:nvGrpSpPr>
        <p:grpSpPr>
          <a:xfrm>
            <a:off x="465232" y="1340768"/>
            <a:ext cx="8213537" cy="4998720"/>
            <a:chOff x="462919" y="1340768"/>
            <a:chExt cx="8213537" cy="4998720"/>
          </a:xfrm>
        </p:grpSpPr>
        <p:pic>
          <p:nvPicPr>
            <p:cNvPr id="5" name="Image 4" descr="20200901_124841_HD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417289" y="4294624"/>
              <a:ext cx="2316480" cy="1737360"/>
            </a:xfrm>
            <a:prstGeom prst="rect">
              <a:avLst/>
            </a:prstGeom>
          </p:spPr>
        </p:pic>
        <p:pic>
          <p:nvPicPr>
            <p:cNvPr id="6" name="Image 5" descr="20200901_125110_HDR.jpg"/>
            <p:cNvPicPr>
              <a:picLocks noChangeAspect="1"/>
            </p:cNvPicPr>
            <p:nvPr/>
          </p:nvPicPr>
          <p:blipFill>
            <a:blip r:embed="rId4" cstate="print"/>
            <a:srcRect l="17718"/>
            <a:stretch>
              <a:fillRect/>
            </a:stretch>
          </p:blipFill>
          <p:spPr>
            <a:xfrm rot="5400000">
              <a:off x="6567122" y="4199986"/>
              <a:ext cx="2206988" cy="2011680"/>
            </a:xfrm>
            <a:prstGeom prst="rect">
              <a:avLst/>
            </a:prstGeom>
          </p:spPr>
        </p:pic>
        <p:pic>
          <p:nvPicPr>
            <p:cNvPr id="10" name="Image 9" descr="20200901_125508_HDR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61921" y="1965608"/>
              <a:ext cx="4998720" cy="3749040"/>
            </a:xfrm>
            <a:prstGeom prst="rect">
              <a:avLst/>
            </a:prstGeom>
          </p:spPr>
        </p:pic>
        <p:pic>
          <p:nvPicPr>
            <p:cNvPr id="11" name="Image 10" descr="sesamum pedalioides-2_bak.jpg"/>
            <p:cNvPicPr>
              <a:picLocks noChangeAspect="1"/>
            </p:cNvPicPr>
            <p:nvPr/>
          </p:nvPicPr>
          <p:blipFill>
            <a:blip r:embed="rId6" cstate="print">
              <a:grayscl/>
            </a:blip>
            <a:srcRect l="20075" t="19519" r="29525" b="30030"/>
            <a:stretch>
              <a:fillRect/>
            </a:stretch>
          </p:blipFill>
          <p:spPr>
            <a:xfrm rot="16200000">
              <a:off x="4179952" y="1660808"/>
              <a:ext cx="2560320" cy="1920240"/>
            </a:xfrm>
            <a:prstGeom prst="rect">
              <a:avLst/>
            </a:prstGeom>
          </p:spPr>
        </p:pic>
        <p:pic>
          <p:nvPicPr>
            <p:cNvPr id="14" name="Image 13" descr="S_pedaloides__.jpg"/>
            <p:cNvPicPr>
              <a:picLocks noChangeAspect="1"/>
            </p:cNvPicPr>
            <p:nvPr/>
          </p:nvPicPr>
          <p:blipFill>
            <a:blip r:embed="rId7" cstate="print"/>
            <a:srcRect l="6328" r="19687"/>
            <a:stretch>
              <a:fillRect/>
            </a:stretch>
          </p:blipFill>
          <p:spPr>
            <a:xfrm rot="16200000">
              <a:off x="6357521" y="1643481"/>
              <a:ext cx="2525664" cy="1920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14615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 b="1" i="1" dirty="0">
                <a:solidFill>
                  <a:schemeClr val="bg1"/>
                </a:solidFill>
                <a:ea typeface="HY헤드라인M" pitchFamily="18" charset="-127"/>
              </a:rPr>
              <a:t>S. unknown</a:t>
            </a:r>
            <a:r>
              <a:rPr lang="ko-KR" altLang="en-US" sz="2000" b="1" i="1" dirty="0">
                <a:solidFill>
                  <a:schemeClr val="bg1"/>
                </a:solidFill>
                <a:ea typeface="HY헤드라인M" pitchFamily="18" charset="-127"/>
              </a:rPr>
              <a:t> </a:t>
            </a:r>
            <a:r>
              <a:rPr lang="en-US" altLang="ko-KR" sz="2000" b="1" i="1" dirty="0">
                <a:solidFill>
                  <a:schemeClr val="bg1"/>
                </a:solidFill>
                <a:ea typeface="HY헤드라인M" pitchFamily="18" charset="-127"/>
              </a:rPr>
              <a:t>(</a:t>
            </a:r>
            <a:r>
              <a:rPr lang="en-US" altLang="ko-KR" sz="2000" b="1" i="1" dirty="0" err="1">
                <a:solidFill>
                  <a:schemeClr val="bg1"/>
                </a:solidFill>
                <a:ea typeface="HY헤드라인M" pitchFamily="18" charset="-127"/>
              </a:rPr>
              <a:t>rad_small</a:t>
            </a:r>
            <a:r>
              <a:rPr lang="en-US" altLang="ko-KR" sz="2000" b="1" i="1" dirty="0">
                <a:solidFill>
                  <a:schemeClr val="bg1"/>
                </a:solidFill>
                <a:ea typeface="HY헤드라인M" pitchFamily="18" charset="-127"/>
              </a:rPr>
              <a:t> seed, interesting)</a:t>
            </a:r>
            <a:endParaRPr lang="ko-KR" altLang="en-US" sz="2000" b="1" dirty="0">
              <a:solidFill>
                <a:schemeClr val="bg1"/>
              </a:solidFill>
              <a:ea typeface="HY헤드라인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96671E-2777-46B7-9E31-B05DFC90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078272" y="1248613"/>
            <a:ext cx="133127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33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2004195-19F6-43F2-B270-90985ABE214E}"/>
              </a:ext>
            </a:extLst>
          </p:cNvPr>
          <p:cNvSpPr txBox="1">
            <a:spLocks/>
          </p:cNvSpPr>
          <p:nvPr/>
        </p:nvSpPr>
        <p:spPr bwMode="auto">
          <a:xfrm>
            <a:off x="323528" y="2502024"/>
            <a:ext cx="84969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Literature review</a:t>
            </a:r>
            <a:endParaRPr lang="ko-KR" altLang="en-US" sz="2400" b="1" spc="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32364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 b="1" i="1" dirty="0">
                <a:solidFill>
                  <a:schemeClr val="bg1"/>
                </a:solidFill>
                <a:ea typeface="HY헤드라인M" pitchFamily="18" charset="-127"/>
              </a:rPr>
              <a:t>Specimen </a:t>
            </a:r>
            <a:r>
              <a:rPr lang="en-US" altLang="ko-KR" sz="2000" b="1" i="1" dirty="0" err="1">
                <a:solidFill>
                  <a:schemeClr val="bg1"/>
                </a:solidFill>
                <a:ea typeface="HY헤드라인M" pitchFamily="18" charset="-127"/>
              </a:rPr>
              <a:t>colleciton</a:t>
            </a:r>
            <a:endParaRPr lang="ko-KR" altLang="en-US" sz="2000" b="1" dirty="0">
              <a:solidFill>
                <a:schemeClr val="bg1"/>
              </a:solidFill>
              <a:ea typeface="HY헤드라인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417910-9697-483F-BC38-2169FFFD2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300162"/>
            <a:ext cx="84010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907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 b="1" i="1" dirty="0">
                <a:solidFill>
                  <a:schemeClr val="bg1"/>
                </a:solidFill>
                <a:ea typeface="HY헤드라인M" pitchFamily="18" charset="-127"/>
              </a:rPr>
              <a:t>Specimen </a:t>
            </a:r>
            <a:r>
              <a:rPr lang="en-US" altLang="ko-KR" sz="2000" b="1" i="1" dirty="0" err="1">
                <a:solidFill>
                  <a:schemeClr val="bg1"/>
                </a:solidFill>
                <a:ea typeface="HY헤드라인M" pitchFamily="18" charset="-127"/>
              </a:rPr>
              <a:t>colleciton</a:t>
            </a:r>
            <a:endParaRPr lang="ko-KR" altLang="en-US" sz="2000" b="1" dirty="0">
              <a:solidFill>
                <a:schemeClr val="bg1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9898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 b="1" i="1" dirty="0">
                <a:solidFill>
                  <a:schemeClr val="bg1"/>
                </a:solidFill>
                <a:ea typeface="HY헤드라인M" pitchFamily="18" charset="-127"/>
              </a:rPr>
              <a:t>Specimen </a:t>
            </a:r>
            <a:r>
              <a:rPr lang="en-US" altLang="ko-KR" sz="2000" b="1" i="1" dirty="0" err="1">
                <a:solidFill>
                  <a:schemeClr val="bg1"/>
                </a:solidFill>
                <a:ea typeface="HY헤드라인M" pitchFamily="18" charset="-127"/>
              </a:rPr>
              <a:t>colleciton</a:t>
            </a:r>
            <a:endParaRPr lang="ko-KR" altLang="en-US" sz="2000" b="1" dirty="0">
              <a:solidFill>
                <a:schemeClr val="bg1"/>
              </a:solidFill>
              <a:ea typeface="HY헤드라인M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CEE88-9839-47E8-B6CA-273F1D9EF56B}"/>
              </a:ext>
            </a:extLst>
          </p:cNvPr>
          <p:cNvSpPr txBox="1"/>
          <p:nvPr/>
        </p:nvSpPr>
        <p:spPr>
          <a:xfrm>
            <a:off x="2283488" y="3098299"/>
            <a:ext cx="45870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http://www.plantsoftheworldonline.org/taxon/urn:lsid:ipni.org:names:30077849-2</a:t>
            </a:r>
          </a:p>
        </p:txBody>
      </p:sp>
    </p:spTree>
    <p:extLst>
      <p:ext uri="{BB962C8B-B14F-4D97-AF65-F5344CB8AC3E}">
        <p14:creationId xmlns:p14="http://schemas.microsoft.com/office/powerpoint/2010/main" val="37351989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 b="1" i="1" dirty="0">
                <a:solidFill>
                  <a:schemeClr val="bg1"/>
                </a:solidFill>
                <a:ea typeface="HY헤드라인M" pitchFamily="18" charset="-127"/>
              </a:rPr>
              <a:t>S. </a:t>
            </a:r>
            <a:r>
              <a:rPr lang="en-US" altLang="ko-KR" sz="2000" b="1" i="1" dirty="0" err="1">
                <a:solidFill>
                  <a:schemeClr val="bg1"/>
                </a:solidFill>
                <a:ea typeface="HY헤드라인M" pitchFamily="18" charset="-127"/>
              </a:rPr>
              <a:t>capense</a:t>
            </a:r>
            <a:endParaRPr lang="ko-KR" altLang="en-US" sz="2000" b="1" dirty="0">
              <a:solidFill>
                <a:schemeClr val="bg1"/>
              </a:solidFill>
              <a:ea typeface="HY헤드라인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EDFB56-BA23-4427-AB3E-26BB60270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89226"/>
            <a:ext cx="4043313" cy="53361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68FF13-0884-4F2C-B6D9-2442D12F6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194973"/>
            <a:ext cx="3669652" cy="533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142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 b="1" i="1" dirty="0">
                <a:solidFill>
                  <a:schemeClr val="bg1"/>
                </a:solidFill>
                <a:ea typeface="HY헤드라인M" pitchFamily="18" charset="-127"/>
              </a:rPr>
              <a:t>S. </a:t>
            </a:r>
            <a:r>
              <a:rPr lang="en-US" altLang="ko-KR" sz="2000" b="1" i="1" dirty="0" err="1">
                <a:solidFill>
                  <a:schemeClr val="bg1"/>
                </a:solidFill>
                <a:ea typeface="HY헤드라인M" pitchFamily="18" charset="-127"/>
              </a:rPr>
              <a:t>capense</a:t>
            </a:r>
            <a:endParaRPr lang="ko-KR" altLang="en-US" sz="2000" b="1" dirty="0">
              <a:solidFill>
                <a:schemeClr val="bg1"/>
              </a:solidFill>
              <a:ea typeface="HY헤드라인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C40D2C-8ECB-4F88-A482-4B782B69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843087"/>
            <a:ext cx="4762500" cy="3171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3654D6-4C28-435D-859C-A7B22C6467C4}"/>
              </a:ext>
            </a:extLst>
          </p:cNvPr>
          <p:cNvSpPr txBox="1"/>
          <p:nvPr/>
        </p:nvSpPr>
        <p:spPr>
          <a:xfrm>
            <a:off x="971600" y="5127575"/>
            <a:ext cx="4584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https://www.seedsforafrica.co.za/products/sesamum-capense-indigenous-south-african-perrenial-shrub-10-seeds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B4F38A-A344-48F8-A3BA-3FFD9EF62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1336601"/>
            <a:ext cx="29051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7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내용 개체 틀 2"/>
          <p:cNvSpPr>
            <a:spLocks/>
          </p:cNvSpPr>
          <p:nvPr/>
        </p:nvSpPr>
        <p:spPr bwMode="auto">
          <a:xfrm>
            <a:off x="-180528" y="132879"/>
            <a:ext cx="8892528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    03. </a:t>
            </a:r>
            <a:r>
              <a:rPr lang="en-US" altLang="ko-KR" sz="2000" b="1" i="1" dirty="0">
                <a:solidFill>
                  <a:schemeClr val="bg1"/>
                </a:solidFill>
                <a:latin typeface="+mn-ea"/>
              </a:rPr>
              <a:t>S. 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radiatum</a:t>
            </a:r>
            <a:r>
              <a:rPr lang="en-US" altLang="ko-KR" sz="2000" b="1" i="1" dirty="0">
                <a:solidFill>
                  <a:schemeClr val="bg1"/>
                </a:solidFill>
                <a:latin typeface="+mn-ea"/>
              </a:rPr>
              <a:t> &amp; C. 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sesamoides</a:t>
            </a:r>
            <a:r>
              <a:rPr lang="en-US" altLang="ko-KR" sz="2000" b="1" i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Benin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(19.10.4. ~ 20.6.15.)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665670" y="1173158"/>
            <a:ext cx="1593292" cy="4782703"/>
            <a:chOff x="3779912" y="1173158"/>
            <a:chExt cx="1593292" cy="4782703"/>
          </a:xfrm>
        </p:grpSpPr>
        <p:sp>
          <p:nvSpPr>
            <p:cNvPr id="10" name="직사각형 9"/>
            <p:cNvSpPr/>
            <p:nvPr/>
          </p:nvSpPr>
          <p:spPr>
            <a:xfrm>
              <a:off x="3824572" y="1173158"/>
              <a:ext cx="1548632" cy="4568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Harvest</a:t>
              </a:r>
            </a:p>
            <a:p>
              <a:pPr algn="ctr"/>
              <a:r>
                <a:rPr lang="en-US" altLang="ko-KR" sz="1000" b="1" dirty="0"/>
                <a:t>(19.12.05, 20.01.22)</a:t>
              </a:r>
              <a:endParaRPr lang="ko-KR" altLang="en-US" sz="1000" b="1" dirty="0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832107" y="1753765"/>
              <a:ext cx="1533562" cy="1735312"/>
              <a:chOff x="1970596" y="1772815"/>
              <a:chExt cx="1533562" cy="1735312"/>
            </a:xfrm>
          </p:grpSpPr>
          <p:pic>
            <p:nvPicPr>
              <p:cNvPr id="2052" name="Picture 4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70596" y="1772815"/>
                <a:ext cx="756000" cy="5635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3" name="Picture 5"/>
              <p:cNvPicPr preferRelativeResize="0"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70596" y="2358689"/>
                <a:ext cx="756000" cy="5635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4" name="Picture 6"/>
              <p:cNvPicPr preferRelativeResize="0"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8158" y="1772816"/>
                <a:ext cx="756000" cy="5635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5" name="Picture 7"/>
              <p:cNvPicPr preferRelativeResize="0"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70596" y="2944563"/>
                <a:ext cx="756000" cy="5635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6" name="Picture 8"/>
              <p:cNvPicPr preferRelativeResize="0"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8158" y="2358689"/>
                <a:ext cx="756000" cy="5635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그룹 6"/>
            <p:cNvGrpSpPr/>
            <p:nvPr/>
          </p:nvGrpSpPr>
          <p:grpSpPr>
            <a:xfrm>
              <a:off x="3779912" y="3933056"/>
              <a:ext cx="1548632" cy="2022805"/>
              <a:chOff x="1970596" y="4021323"/>
              <a:chExt cx="1548632" cy="2022805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1970596" y="4021323"/>
                <a:ext cx="1548632" cy="4568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/>
                  <a:t>Return &amp; clear</a:t>
                </a:r>
              </a:p>
              <a:p>
                <a:pPr lvl="0" algn="ctr"/>
                <a:r>
                  <a:rPr lang="en-US" altLang="ko-KR" sz="1000" b="1" dirty="0">
                    <a:solidFill>
                      <a:prstClr val="white"/>
                    </a:solidFill>
                  </a:rPr>
                  <a:t>(20.03.26.~31.)</a:t>
                </a:r>
                <a:endParaRPr lang="ko-KR" altLang="en-US" sz="1100" b="1" dirty="0"/>
              </a:p>
            </p:txBody>
          </p:sp>
          <p:grpSp>
            <p:nvGrpSpPr>
              <p:cNvPr id="43" name="그룹 42"/>
              <p:cNvGrpSpPr/>
              <p:nvPr/>
            </p:nvGrpSpPr>
            <p:grpSpPr>
              <a:xfrm>
                <a:off x="1970596" y="4575064"/>
                <a:ext cx="1548632" cy="1469064"/>
                <a:chOff x="1970596" y="4597388"/>
                <a:chExt cx="1548632" cy="1469064"/>
              </a:xfrm>
            </p:grpSpPr>
            <p:pic>
              <p:nvPicPr>
                <p:cNvPr id="2058" name="Picture 10"/>
                <p:cNvPicPr preferRelativeResize="0">
                  <a:picLocks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70596" y="4597388"/>
                  <a:ext cx="504000" cy="72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61" name="Picture 13"/>
                <p:cNvPicPr preferRelativeResize="0">
                  <a:picLocks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70596" y="5346452"/>
                  <a:ext cx="504000" cy="72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63" name="Picture 15"/>
                <p:cNvPicPr preferRelativeResize="0">
                  <a:picLocks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2912" y="5346452"/>
                  <a:ext cx="504000" cy="72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3" name="Picture 11"/>
                <p:cNvPicPr preferRelativeResize="0">
                  <a:picLocks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2912" y="4597388"/>
                  <a:ext cx="504000" cy="72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2"/>
                <p:cNvPicPr preferRelativeResize="0">
                  <a:picLocks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228" y="4597388"/>
                  <a:ext cx="504000" cy="72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grpSp>
        <p:nvGrpSpPr>
          <p:cNvPr id="31" name="그룹 30"/>
          <p:cNvGrpSpPr/>
          <p:nvPr/>
        </p:nvGrpSpPr>
        <p:grpSpPr>
          <a:xfrm>
            <a:off x="7343848" y="1173158"/>
            <a:ext cx="1548632" cy="5410706"/>
            <a:chOff x="7343848" y="1173158"/>
            <a:chExt cx="1548632" cy="5410706"/>
          </a:xfrm>
        </p:grpSpPr>
        <p:grpSp>
          <p:nvGrpSpPr>
            <p:cNvPr id="5" name="그룹 4"/>
            <p:cNvGrpSpPr/>
            <p:nvPr/>
          </p:nvGrpSpPr>
          <p:grpSpPr>
            <a:xfrm>
              <a:off x="7343848" y="3933056"/>
              <a:ext cx="1548632" cy="2650808"/>
              <a:chOff x="7343848" y="4021323"/>
              <a:chExt cx="1548632" cy="2650808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7343848" y="4021323"/>
                <a:ext cx="1548632" cy="4568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/>
                  <a:t>Plant quarantine</a:t>
                </a:r>
              </a:p>
              <a:p>
                <a:pPr lvl="0" algn="ctr"/>
                <a:r>
                  <a:rPr lang="en-US" altLang="ko-KR" sz="1000" b="1" dirty="0">
                    <a:solidFill>
                      <a:prstClr val="white"/>
                    </a:solidFill>
                  </a:rPr>
                  <a:t>(20.06.15., only 2 pass)</a:t>
                </a:r>
                <a:endParaRPr lang="ko-KR" altLang="en-US" sz="1000" b="1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59" name="Picture 2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3848" y="4575064"/>
                <a:ext cx="1548000" cy="20970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그룹 8"/>
            <p:cNvGrpSpPr/>
            <p:nvPr/>
          </p:nvGrpSpPr>
          <p:grpSpPr>
            <a:xfrm>
              <a:off x="7343848" y="1173158"/>
              <a:ext cx="1548632" cy="2562404"/>
              <a:chOff x="7343848" y="1173158"/>
              <a:chExt cx="1548632" cy="2562404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7343848" y="1173158"/>
                <a:ext cx="1548632" cy="4568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/>
                  <a:t>Plant quarantine</a:t>
                </a:r>
              </a:p>
              <a:p>
                <a:pPr lvl="0" algn="ctr"/>
                <a:r>
                  <a:rPr lang="en-US" altLang="ko-KR" sz="1000" b="1" dirty="0">
                    <a:solidFill>
                      <a:prstClr val="white"/>
                    </a:solidFill>
                  </a:rPr>
                  <a:t>(20.3.10, all fail)</a:t>
                </a:r>
                <a:endParaRPr lang="ko-KR" altLang="en-US" sz="1000" b="1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081" name="Picture 9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4480" y="1753765"/>
                <a:ext cx="1548000" cy="1981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0" name="그룹 29"/>
          <p:cNvGrpSpPr/>
          <p:nvPr/>
        </p:nvGrpSpPr>
        <p:grpSpPr>
          <a:xfrm>
            <a:off x="5504759" y="1173158"/>
            <a:ext cx="1593292" cy="5413792"/>
            <a:chOff x="5570996" y="1173158"/>
            <a:chExt cx="1593292" cy="5413792"/>
          </a:xfrm>
        </p:grpSpPr>
        <p:sp>
          <p:nvSpPr>
            <p:cNvPr id="23" name="직사각형 22"/>
            <p:cNvSpPr/>
            <p:nvPr/>
          </p:nvSpPr>
          <p:spPr>
            <a:xfrm>
              <a:off x="5615656" y="1173158"/>
              <a:ext cx="1548632" cy="4568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1200" b="1" dirty="0">
                  <a:solidFill>
                    <a:prstClr val="white"/>
                  </a:solidFill>
                </a:rPr>
                <a:t>Plant quarantine</a:t>
              </a:r>
            </a:p>
            <a:p>
              <a:pPr lvl="0" algn="ctr"/>
              <a:r>
                <a:rPr lang="en-US" altLang="ko-KR" sz="1000" b="1" dirty="0">
                  <a:solidFill>
                    <a:schemeClr val="bg1"/>
                  </a:solidFill>
                </a:rPr>
                <a:t>(20.02.13., Benin)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5570996" y="3933056"/>
              <a:ext cx="1548632" cy="2653894"/>
              <a:chOff x="3761680" y="4021323"/>
              <a:chExt cx="1548632" cy="2653894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3761680" y="4021323"/>
                <a:ext cx="1548632" cy="4568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/>
                  <a:t>Plant quarantine</a:t>
                </a:r>
              </a:p>
              <a:p>
                <a:pPr lvl="0" algn="ctr"/>
                <a:r>
                  <a:rPr lang="en-US" altLang="ko-KR" sz="1000" b="1" dirty="0">
                    <a:solidFill>
                      <a:prstClr val="white"/>
                    </a:solidFill>
                  </a:rPr>
                  <a:t>(20.05.20., Benin)</a:t>
                </a:r>
                <a:endParaRPr lang="ko-KR" altLang="en-US" sz="1000" b="1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60" name="Picture 3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1680" y="4575064"/>
                <a:ext cx="1548000" cy="21001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083" name="Picture 11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20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5656" y="1753765"/>
              <a:ext cx="1548000" cy="1981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그룹 23"/>
          <p:cNvGrpSpPr/>
          <p:nvPr/>
        </p:nvGrpSpPr>
        <p:grpSpPr>
          <a:xfrm>
            <a:off x="215688" y="1173158"/>
            <a:ext cx="3204185" cy="5568210"/>
            <a:chOff x="215688" y="1173158"/>
            <a:chExt cx="3204185" cy="5568210"/>
          </a:xfrm>
        </p:grpSpPr>
        <p:sp>
          <p:nvSpPr>
            <p:cNvPr id="28" name="직사각형 27"/>
            <p:cNvSpPr/>
            <p:nvPr/>
          </p:nvSpPr>
          <p:spPr>
            <a:xfrm>
              <a:off x="215688" y="1173158"/>
              <a:ext cx="3204184" cy="4568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Discovery &amp; management</a:t>
              </a:r>
            </a:p>
            <a:p>
              <a:pPr lvl="0" algn="ctr"/>
              <a:r>
                <a:rPr lang="en-US" altLang="ko-KR" sz="1000" b="1" dirty="0">
                  <a:solidFill>
                    <a:schemeClr val="bg1"/>
                  </a:solidFill>
                </a:rPr>
                <a:t>(19.10.4. &amp; 10.16.)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871873" y="3898773"/>
              <a:ext cx="1548000" cy="2842595"/>
              <a:chOff x="-2556792" y="3389637"/>
              <a:chExt cx="1548000" cy="3090854"/>
            </a:xfrm>
          </p:grpSpPr>
          <p:pic>
            <p:nvPicPr>
              <p:cNvPr id="3077" name="Picture 5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56792" y="3389637"/>
                <a:ext cx="1548000" cy="30908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이등변 삼각형 3"/>
              <p:cNvSpPr>
                <a:spLocks noChangeAspect="1"/>
              </p:cNvSpPr>
              <p:nvPr/>
            </p:nvSpPr>
            <p:spPr>
              <a:xfrm rot="13320000">
                <a:off x="-1707452" y="5472648"/>
                <a:ext cx="108000" cy="266646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092" y="3898773"/>
              <a:ext cx="1548000" cy="1624795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22" name="그룹 21"/>
            <p:cNvGrpSpPr/>
            <p:nvPr/>
          </p:nvGrpSpPr>
          <p:grpSpPr>
            <a:xfrm>
              <a:off x="1871872" y="1772816"/>
              <a:ext cx="1548000" cy="2056720"/>
              <a:chOff x="1871872" y="1772816"/>
              <a:chExt cx="1548000" cy="2056720"/>
            </a:xfrm>
          </p:grpSpPr>
          <p:pic>
            <p:nvPicPr>
              <p:cNvPr id="5122" name="Picture 2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1872" y="1772816"/>
                <a:ext cx="1548000" cy="1779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TextBox 46"/>
              <p:cNvSpPr txBox="1"/>
              <p:nvPr/>
            </p:nvSpPr>
            <p:spPr>
              <a:xfrm>
                <a:off x="2058211" y="3552537"/>
                <a:ext cx="11753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i="1" dirty="0"/>
                  <a:t>C. </a:t>
                </a:r>
                <a:r>
                  <a:rPr lang="en-US" altLang="ko-KR" sz="1200" i="1" dirty="0" err="1"/>
                  <a:t>sesamoides</a:t>
                </a:r>
                <a:endParaRPr lang="ko-KR" altLang="en-US" sz="1200" i="1" dirty="0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224092" y="1772816"/>
              <a:ext cx="1548000" cy="2056720"/>
              <a:chOff x="224092" y="1772816"/>
              <a:chExt cx="1548000" cy="205672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08215" y="3552537"/>
                <a:ext cx="9797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i="1" dirty="0"/>
                  <a:t>S. </a:t>
                </a:r>
                <a:r>
                  <a:rPr lang="en-US" altLang="ko-KR" sz="1200" i="1" dirty="0" err="1"/>
                  <a:t>radiatum</a:t>
                </a:r>
                <a:endParaRPr lang="ko-KR" altLang="en-US" sz="1200" i="1" dirty="0"/>
              </a:p>
            </p:txBody>
          </p:sp>
          <p:pic>
            <p:nvPicPr>
              <p:cNvPr id="5126" name="Picture 6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92" y="1772816"/>
                <a:ext cx="1548000" cy="1779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224092" y="5595860"/>
          <a:ext cx="1539596" cy="98800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96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2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i="1" baseline="0" dirty="0"/>
                        <a:t>S. </a:t>
                      </a:r>
                      <a:r>
                        <a:rPr lang="en-US" altLang="ko-KR" sz="800" i="1" baseline="0" dirty="0" err="1"/>
                        <a:t>radiatum</a:t>
                      </a:r>
                      <a:endParaRPr lang="ko-KR" altLang="en-US" sz="800" i="1" dirty="0">
                        <a:latin typeface="+mn-ea"/>
                        <a:ea typeface="+mn-ea"/>
                      </a:endParaRP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i="1" dirty="0"/>
                        <a:t>C. </a:t>
                      </a:r>
                      <a:r>
                        <a:rPr lang="en-US" altLang="ko-KR" sz="800" i="1" dirty="0" err="1"/>
                        <a:t>sesamoides</a:t>
                      </a:r>
                      <a:endParaRPr lang="ko-KR" altLang="en-US" sz="800" i="1" dirty="0">
                        <a:latin typeface="+mn-ea"/>
                        <a:ea typeface="+mn-ea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2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Dassa-Zoume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Save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/>
                        <a:t>7.9171440, 2.3944300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7.7902110, 2.2899240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2064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 b="1" i="1" dirty="0">
                <a:solidFill>
                  <a:schemeClr val="bg1"/>
                </a:solidFill>
                <a:ea typeface="HY헤드라인M" pitchFamily="18" charset="-127"/>
              </a:rPr>
              <a:t>S. </a:t>
            </a:r>
            <a:r>
              <a:rPr lang="en-US" altLang="ko-KR" sz="2000" b="1" i="1" dirty="0" err="1">
                <a:solidFill>
                  <a:schemeClr val="bg1"/>
                </a:solidFill>
                <a:ea typeface="HY헤드라인M" pitchFamily="18" charset="-127"/>
              </a:rPr>
              <a:t>tryphyllum</a:t>
            </a:r>
            <a:endParaRPr lang="ko-KR" altLang="en-US" sz="2000" b="1" dirty="0">
              <a:solidFill>
                <a:schemeClr val="bg1"/>
              </a:solidFill>
              <a:ea typeface="HY헤드라인M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2871BB-A2D0-4C7A-BA16-2DF05AAEB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08" y="1174440"/>
            <a:ext cx="3425957" cy="4509120"/>
          </a:xfrm>
          <a:prstGeom prst="rect">
            <a:avLst/>
          </a:prstGeom>
        </p:spPr>
      </p:pic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19C5D648-E484-4F82-B0EA-D4DE930D77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44" y="1222152"/>
          <a:ext cx="2438456" cy="2142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비트맵 이미지" r:id="rId5" imgW="7543800" imgH="6629400" progId="Paint.Picture">
                  <p:embed/>
                </p:oleObj>
              </mc:Choice>
              <mc:Fallback>
                <p:oleObj name="비트맵 이미지" r:id="rId5" imgW="7543800" imgH="6629400" progId="Paint.Picture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19C5D648-E484-4F82-B0EA-D4DE930D77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3744" y="1222152"/>
                        <a:ext cx="2438456" cy="2142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6A82D67C-F505-4EAA-B16C-3FBB0B258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4881" y="1218590"/>
            <a:ext cx="2170397" cy="21428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7FBA77-D2F5-4AFE-A763-DD4F207228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3973" y="4387415"/>
            <a:ext cx="2265905" cy="12961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98D04B-672D-4B02-858E-6C0B1D85CD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6600" y="3844195"/>
            <a:ext cx="2749376" cy="2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140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Cross combination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79142BF-90DD-42DB-A903-56A470608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14609"/>
              </p:ext>
            </p:extLst>
          </p:nvPr>
        </p:nvGraphicFramePr>
        <p:xfrm>
          <a:off x="359533" y="1340768"/>
          <a:ext cx="8424934" cy="5184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191">
                  <a:extLst>
                    <a:ext uri="{9D8B030D-6E8A-4147-A177-3AD203B41FA5}">
                      <a16:colId xmlns:a16="http://schemas.microsoft.com/office/drawing/2014/main" val="1763898871"/>
                    </a:ext>
                  </a:extLst>
                </a:gridCol>
                <a:gridCol w="517965">
                  <a:extLst>
                    <a:ext uri="{9D8B030D-6E8A-4147-A177-3AD203B41FA5}">
                      <a16:colId xmlns:a16="http://schemas.microsoft.com/office/drawing/2014/main" val="2121023568"/>
                    </a:ext>
                  </a:extLst>
                </a:gridCol>
                <a:gridCol w="1205887">
                  <a:extLst>
                    <a:ext uri="{9D8B030D-6E8A-4147-A177-3AD203B41FA5}">
                      <a16:colId xmlns:a16="http://schemas.microsoft.com/office/drawing/2014/main" val="3353541378"/>
                    </a:ext>
                  </a:extLst>
                </a:gridCol>
                <a:gridCol w="817413">
                  <a:extLst>
                    <a:ext uri="{9D8B030D-6E8A-4147-A177-3AD203B41FA5}">
                      <a16:colId xmlns:a16="http://schemas.microsoft.com/office/drawing/2014/main" val="279536236"/>
                    </a:ext>
                  </a:extLst>
                </a:gridCol>
                <a:gridCol w="817413">
                  <a:extLst>
                    <a:ext uri="{9D8B030D-6E8A-4147-A177-3AD203B41FA5}">
                      <a16:colId xmlns:a16="http://schemas.microsoft.com/office/drawing/2014/main" val="3104395800"/>
                    </a:ext>
                  </a:extLst>
                </a:gridCol>
                <a:gridCol w="817413">
                  <a:extLst>
                    <a:ext uri="{9D8B030D-6E8A-4147-A177-3AD203B41FA5}">
                      <a16:colId xmlns:a16="http://schemas.microsoft.com/office/drawing/2014/main" val="445043202"/>
                    </a:ext>
                  </a:extLst>
                </a:gridCol>
                <a:gridCol w="817413">
                  <a:extLst>
                    <a:ext uri="{9D8B030D-6E8A-4147-A177-3AD203B41FA5}">
                      <a16:colId xmlns:a16="http://schemas.microsoft.com/office/drawing/2014/main" val="3708145727"/>
                    </a:ext>
                  </a:extLst>
                </a:gridCol>
                <a:gridCol w="817413">
                  <a:extLst>
                    <a:ext uri="{9D8B030D-6E8A-4147-A177-3AD203B41FA5}">
                      <a16:colId xmlns:a16="http://schemas.microsoft.com/office/drawing/2014/main" val="1486478021"/>
                    </a:ext>
                  </a:extLst>
                </a:gridCol>
                <a:gridCol w="817413">
                  <a:extLst>
                    <a:ext uri="{9D8B030D-6E8A-4147-A177-3AD203B41FA5}">
                      <a16:colId xmlns:a16="http://schemas.microsoft.com/office/drawing/2014/main" val="3299931229"/>
                    </a:ext>
                  </a:extLst>
                </a:gridCol>
                <a:gridCol w="817413">
                  <a:extLst>
                    <a:ext uri="{9D8B030D-6E8A-4147-A177-3AD203B41FA5}">
                      <a16:colId xmlns:a16="http://schemas.microsoft.com/office/drawing/2014/main" val="3926939178"/>
                    </a:ext>
                  </a:extLst>
                </a:gridCol>
              </a:tblGrid>
              <a:tr h="57606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Species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Ind(-)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Ala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Ang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Sch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200" b="1" i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Gha</a:t>
                      </a:r>
                      <a:endParaRPr lang="en-US" altLang="ko-KR" sz="1200" b="1" i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200" b="1" i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rad_B</a:t>
                      </a:r>
                      <a:endParaRPr lang="en-US" altLang="ko-KR" sz="1200" b="1" i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Ped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S. Try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6714227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  <a:latin typeface="+mn-ea"/>
                          <a:ea typeface="+mn-ea"/>
                        </a:rPr>
                        <a:t>S. Ind</a:t>
                      </a:r>
                      <a:r>
                        <a:rPr lang="en-US" altLang="ko-KR" sz="1200" i="1" u="none" strike="noStrike" dirty="0">
                          <a:effectLst/>
                          <a:latin typeface="+mn-ea"/>
                          <a:ea typeface="+mn-ea"/>
                        </a:rPr>
                        <a:t>(+)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64464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  <a:latin typeface="+mn-ea"/>
                          <a:ea typeface="+mn-ea"/>
                        </a:rPr>
                        <a:t>S. Ala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6580357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  <a:latin typeface="+mn-ea"/>
                          <a:ea typeface="+mn-ea"/>
                        </a:rPr>
                        <a:t>S. Ang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2139818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  <a:latin typeface="+mn-ea"/>
                          <a:ea typeface="+mn-ea"/>
                        </a:rPr>
                        <a:t>S. Sch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capsule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695819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S. </a:t>
                      </a:r>
                      <a:r>
                        <a:rPr lang="en-US" sz="1200" i="1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Gha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(64)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capsule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1769517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  <a:latin typeface="+mn-ea"/>
                          <a:ea typeface="+mn-ea"/>
                        </a:rPr>
                        <a:t>S. </a:t>
                      </a:r>
                      <a:r>
                        <a:rPr lang="en-US" sz="1200" i="1" u="none" strike="noStrike" dirty="0" err="1">
                          <a:effectLst/>
                          <a:latin typeface="+mn-ea"/>
                          <a:ea typeface="+mn-ea"/>
                        </a:rPr>
                        <a:t>rad_B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7445648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  <a:latin typeface="+mn-ea"/>
                          <a:ea typeface="+mn-ea"/>
                        </a:rPr>
                        <a:t>S. Ped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452426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1" u="none" strike="noStrike" dirty="0">
                          <a:effectLst/>
                          <a:latin typeface="+mn-ea"/>
                          <a:ea typeface="+mn-ea"/>
                        </a:rPr>
                        <a:t>S. Try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0819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6338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/>
          <p:cNvSpPr>
            <a:spLocks/>
          </p:cNvSpPr>
          <p:nvPr/>
        </p:nvSpPr>
        <p:spPr bwMode="auto">
          <a:xfrm>
            <a:off x="-180528" y="132879"/>
            <a:ext cx="9324528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    Mapping of </a:t>
            </a:r>
            <a:r>
              <a:rPr lang="en-US" altLang="ko-KR" sz="2000" b="1" i="1" dirty="0">
                <a:solidFill>
                  <a:schemeClr val="bg1"/>
                </a:solidFill>
                <a:latin typeface="+mn-ea"/>
              </a:rPr>
              <a:t>Sesamum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species Illumina reads to </a:t>
            </a:r>
            <a:r>
              <a:rPr lang="en-US" altLang="ko-KR" sz="2000" b="1" i="1" dirty="0">
                <a:solidFill>
                  <a:schemeClr val="bg1"/>
                </a:solidFill>
                <a:latin typeface="+mn-ea"/>
              </a:rPr>
              <a:t>S. indicum contigs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63645"/>
              </p:ext>
            </p:extLst>
          </p:nvPr>
        </p:nvGraphicFramePr>
        <p:xfrm>
          <a:off x="323529" y="1052736"/>
          <a:ext cx="6624737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1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9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/>
                        <a:t>Order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/>
                        <a:t>Family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/>
                        <a:t>Species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/>
                        <a:t>Mapped(%)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pc="-100" baseline="0" dirty="0"/>
                        <a:t>P.</a:t>
                      </a:r>
                      <a:r>
                        <a:rPr lang="en-US" altLang="ko-KR" sz="1000" b="1" kern="1200" dirty="0"/>
                        <a:t> mapped(%)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5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err="1"/>
                        <a:t>Pedaliaceae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/>
                        <a:t>S.</a:t>
                      </a:r>
                      <a:r>
                        <a:rPr lang="en-US" altLang="ko-KR" sz="1000" i="1" baseline="0" dirty="0"/>
                        <a:t> </a:t>
                      </a:r>
                      <a:r>
                        <a:rPr lang="en-US" altLang="ko-KR" sz="1000" i="1" baseline="0" dirty="0" err="1"/>
                        <a:t>indicum</a:t>
                      </a:r>
                      <a:r>
                        <a:rPr lang="en-US" altLang="ko-KR" sz="1000" i="1" baseline="0" dirty="0"/>
                        <a:t> cv </a:t>
                      </a:r>
                      <a:r>
                        <a:rPr lang="en-US" altLang="ko-KR" sz="1000" i="1" baseline="0" dirty="0" err="1"/>
                        <a:t>Goenbeak</a:t>
                      </a:r>
                      <a:r>
                        <a:rPr lang="en-US" altLang="ko-KR" sz="1000" i="1" baseline="0" dirty="0"/>
                        <a:t> DL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98.11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95.06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5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Pedaliaceae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dirty="0"/>
                        <a:t>S.</a:t>
                      </a:r>
                      <a:r>
                        <a:rPr lang="en-US" altLang="ko-KR" sz="1000" i="1" baseline="0" dirty="0"/>
                        <a:t> indicum  cv </a:t>
                      </a:r>
                      <a:r>
                        <a:rPr lang="en-US" altLang="ko-KR" sz="1000" i="1" dirty="0"/>
                        <a:t>Early</a:t>
                      </a:r>
                      <a:r>
                        <a:rPr lang="en-US" altLang="ko-KR" sz="1000" i="1" baseline="0" dirty="0"/>
                        <a:t> Russian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97.18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91.79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5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Pedaliaceae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dirty="0"/>
                        <a:t>S.</a:t>
                      </a:r>
                      <a:r>
                        <a:rPr lang="en-US" altLang="ko-KR" sz="1000" i="1" baseline="0" dirty="0"/>
                        <a:t> </a:t>
                      </a:r>
                      <a:r>
                        <a:rPr lang="en-US" altLang="ko-KR" sz="1000" i="1" baseline="0" dirty="0" err="1"/>
                        <a:t>indicum</a:t>
                      </a:r>
                      <a:r>
                        <a:rPr lang="en-US" altLang="ko-KR" sz="1000" i="1" baseline="0" dirty="0"/>
                        <a:t> cv </a:t>
                      </a:r>
                      <a:r>
                        <a:rPr lang="en-US" altLang="ko-KR" sz="1000" i="1" dirty="0"/>
                        <a:t>Zhongzhi13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97.57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94.50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5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err="1"/>
                        <a:t>Pedaliaceae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dirty="0"/>
                        <a:t>S.</a:t>
                      </a:r>
                      <a:r>
                        <a:rPr lang="en-US" altLang="ko-KR" sz="1000" i="1" baseline="0" dirty="0"/>
                        <a:t> indicum cv </a:t>
                      </a:r>
                      <a:r>
                        <a:rPr lang="en-US" altLang="ko-KR" sz="1000" i="1" dirty="0" err="1"/>
                        <a:t>Gomazou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98.44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94.20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5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Pedaliaceae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dirty="0"/>
                        <a:t>S. </a:t>
                      </a:r>
                      <a:r>
                        <a:rPr lang="en-US" altLang="ko-KR" sz="1000" i="1" dirty="0" err="1"/>
                        <a:t>schinzianum</a:t>
                      </a:r>
                      <a:r>
                        <a:rPr lang="en-US" altLang="ko-KR" sz="1000" i="1" dirty="0"/>
                        <a:t> 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75.59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48.64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5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Pedaliaceae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/>
                        <a:t>S. wild Ghana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78.94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52.90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5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Pedaliaceae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/>
                        <a:t>S. </a:t>
                      </a:r>
                      <a:r>
                        <a:rPr lang="en-US" altLang="ko-KR" sz="1000" i="1" dirty="0" err="1"/>
                        <a:t>radiatum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81.88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62.68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95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Pedaliaceae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dirty="0"/>
                        <a:t>S. </a:t>
                      </a:r>
                      <a:r>
                        <a:rPr lang="en-US" altLang="ko-KR" sz="1000" i="1" dirty="0" err="1"/>
                        <a:t>alatum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66.56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47.60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95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Pedaliaceae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S. </a:t>
                      </a:r>
                      <a:r>
                        <a:rPr lang="en-US" altLang="ko-KR" sz="1000" i="1" dirty="0" err="1">
                          <a:solidFill>
                            <a:schemeClr val="tx1"/>
                          </a:solidFill>
                        </a:rPr>
                        <a:t>angolense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80.82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63.98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95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Pedaliaceae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S. </a:t>
                      </a:r>
                      <a:r>
                        <a:rPr lang="en-US" altLang="ko-KR" sz="1000" i="1" dirty="0" err="1">
                          <a:solidFill>
                            <a:schemeClr val="tx1"/>
                          </a:solidFill>
                        </a:rPr>
                        <a:t>pedaloides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80.30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60.23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95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Pedaliaceae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trilobum</a:t>
                      </a:r>
                      <a:r>
                        <a:rPr lang="en-US" altLang="ko-KR" sz="10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(C. </a:t>
                      </a:r>
                      <a:r>
                        <a:rPr lang="en-US" altLang="ko-KR" sz="100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triloba</a:t>
                      </a:r>
                      <a:r>
                        <a:rPr lang="en-US" altLang="ko-KR" sz="10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82.22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52.89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95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Pedaliaceae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L. </a:t>
                      </a:r>
                      <a:r>
                        <a:rPr lang="en-US" altLang="ko-KR" sz="100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longiflora</a:t>
                      </a:r>
                      <a:endParaRPr lang="ko-KR" altLang="en-US" sz="10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30.33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22.43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182317"/>
                  </a:ext>
                </a:extLst>
              </a:tr>
              <a:tr h="1995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err="1"/>
                        <a:t>Acanthaceae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dirty="0"/>
                        <a:t>R.</a:t>
                      </a:r>
                      <a:r>
                        <a:rPr lang="en-US" altLang="ko-KR" sz="1000" i="1" baseline="0" dirty="0"/>
                        <a:t> </a:t>
                      </a:r>
                      <a:r>
                        <a:rPr lang="en-US" altLang="ko-KR" sz="1000" i="1" baseline="0" dirty="0" err="1"/>
                        <a:t>speciosa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16.06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9.69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95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err="1"/>
                        <a:t>Lentibulariaceae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dirty="0"/>
                        <a:t>U. </a:t>
                      </a:r>
                      <a:r>
                        <a:rPr lang="en-US" altLang="ko-KR" sz="1000" i="1" dirty="0" err="1"/>
                        <a:t>gibba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>
                          <a:latin typeface="+mn-ea"/>
                          <a:ea typeface="+mn-ea"/>
                        </a:rPr>
                        <a:t>9.81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6.88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95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err="1"/>
                        <a:t>Lamiaceae</a:t>
                      </a:r>
                      <a:endParaRPr lang="ko-KR" altLang="en-US" sz="1000" b="0" kern="1200" dirty="0">
                        <a:solidFill>
                          <a:srgbClr val="0000CC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dirty="0"/>
                        <a:t>T. </a:t>
                      </a:r>
                      <a:r>
                        <a:rPr lang="en-US" altLang="ko-KR" sz="1000" i="1" dirty="0" err="1"/>
                        <a:t>grandis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>
                          <a:latin typeface="+mn-ea"/>
                          <a:ea typeface="+mn-ea"/>
                        </a:rPr>
                        <a:t>48.49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44.52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95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>
                          <a:solidFill>
                            <a:srgbClr val="FF0000"/>
                          </a:solidFill>
                        </a:rPr>
                        <a:t>Lamiales</a:t>
                      </a:r>
                      <a:endParaRPr lang="ko-KR" altLang="en-US" sz="1000" b="0" kern="1200" dirty="0">
                        <a:solidFill>
                          <a:srgbClr val="FF0000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</a:rPr>
                        <a:t>Lamiaceae</a:t>
                      </a:r>
                      <a:endParaRPr lang="ko-KR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i="1" kern="1200" dirty="0">
                          <a:solidFill>
                            <a:srgbClr val="FF0000"/>
                          </a:solidFill>
                        </a:rPr>
                        <a:t>P. </a:t>
                      </a:r>
                      <a:r>
                        <a:rPr lang="en-US" altLang="ko-KR" sz="1000" i="1" kern="1200" dirty="0" err="1">
                          <a:solidFill>
                            <a:srgbClr val="FF0000"/>
                          </a:solidFill>
                        </a:rPr>
                        <a:t>citriodora</a:t>
                      </a:r>
                      <a:endParaRPr lang="ko-KR" altLang="en-US" sz="1000" b="0" i="1" kern="1200" dirty="0">
                        <a:solidFill>
                          <a:srgbClr val="FF0000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64.17</a:t>
                      </a:r>
                      <a:endParaRPr lang="ko-KR" altLang="en-US" sz="10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63.69</a:t>
                      </a:r>
                      <a:endParaRPr lang="ko-KR" altLang="en-US" sz="10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95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>
                          <a:solidFill>
                            <a:srgbClr val="FF0000"/>
                          </a:solidFill>
                        </a:rPr>
                        <a:t>Lamiales</a:t>
                      </a:r>
                      <a:endParaRPr lang="ko-KR" altLang="en-US" sz="1000" b="0" kern="1200" dirty="0">
                        <a:solidFill>
                          <a:srgbClr val="FF0000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err="1">
                          <a:solidFill>
                            <a:srgbClr val="FF0000"/>
                          </a:solidFill>
                        </a:rPr>
                        <a:t>Oleaceae</a:t>
                      </a:r>
                      <a:endParaRPr lang="ko-KR" altLang="en-US" sz="1000" b="0" kern="1200" dirty="0">
                        <a:solidFill>
                          <a:srgbClr val="FF0000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O. </a:t>
                      </a:r>
                      <a:r>
                        <a:rPr lang="en-US" altLang="ko-KR" sz="1000" i="1" dirty="0" err="1">
                          <a:solidFill>
                            <a:srgbClr val="FF0000"/>
                          </a:solidFill>
                        </a:rPr>
                        <a:t>europa</a:t>
                      </a:r>
                      <a:endParaRPr lang="ko-KR" altLang="en-US" sz="1000" b="0" i="1" dirty="0">
                        <a:solidFill>
                          <a:srgbClr val="FF0000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58.05</a:t>
                      </a:r>
                      <a:endParaRPr lang="ko-KR" altLang="en-US" sz="10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56.41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95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Solanales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err="1"/>
                        <a:t>Solanaceae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dirty="0"/>
                        <a:t>S. </a:t>
                      </a:r>
                      <a:r>
                        <a:rPr lang="en-US" altLang="ko-KR" sz="1000" i="1" dirty="0" err="1"/>
                        <a:t>melongena</a:t>
                      </a:r>
                      <a:r>
                        <a:rPr lang="en-US" altLang="ko-KR" sz="1000" i="1" dirty="0"/>
                        <a:t> (Eggplant)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>
                          <a:latin typeface="+mn-ea"/>
                          <a:ea typeface="+mn-ea"/>
                        </a:rPr>
                        <a:t>4.85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4.12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95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Solanales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Solanaceae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dirty="0"/>
                        <a:t>S. </a:t>
                      </a:r>
                      <a:r>
                        <a:rPr lang="en-US" altLang="ko-KR" sz="1000" i="1" dirty="0" err="1"/>
                        <a:t>lycopersicum</a:t>
                      </a:r>
                      <a:r>
                        <a:rPr lang="en-US" altLang="ko-KR" sz="1000" i="1" dirty="0"/>
                        <a:t> (Tomato)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>
                          <a:latin typeface="+mn-ea"/>
                          <a:ea typeface="+mn-ea"/>
                        </a:rPr>
                        <a:t>5.56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4.54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95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Solanales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Solanaceae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dirty="0"/>
                        <a:t>S. </a:t>
                      </a:r>
                      <a:r>
                        <a:rPr lang="en-US" altLang="ko-KR" sz="1000" i="1" dirty="0" err="1"/>
                        <a:t>tuberosum</a:t>
                      </a:r>
                      <a:r>
                        <a:rPr lang="en-US" altLang="ko-KR" sz="1000" i="1" dirty="0"/>
                        <a:t> (Potato)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latin typeface="+mn-ea"/>
                          <a:ea typeface="+mn-ea"/>
                        </a:rPr>
                        <a:t>4.68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3.77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95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Brassicales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err="1"/>
                        <a:t>Brassicaceae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dirty="0"/>
                        <a:t>A. thaliana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>
                          <a:latin typeface="+mn-ea"/>
                          <a:ea typeface="+mn-ea"/>
                        </a:rPr>
                        <a:t>5.37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2.58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95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Poales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err="1"/>
                        <a:t>Poaceae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dirty="0"/>
                        <a:t>O. sativa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>
                          <a:latin typeface="+mn-ea"/>
                          <a:ea typeface="+mn-ea"/>
                        </a:rPr>
                        <a:t>3.81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3.28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BF1EFF3C-09E2-480A-BA0B-9B7FC6F1E3A3}"/>
              </a:ext>
            </a:extLst>
          </p:cNvPr>
          <p:cNvGrpSpPr/>
          <p:nvPr/>
        </p:nvGrpSpPr>
        <p:grpSpPr>
          <a:xfrm>
            <a:off x="314590" y="1282834"/>
            <a:ext cx="8598591" cy="5368318"/>
            <a:chOff x="314590" y="1275214"/>
            <a:chExt cx="8598591" cy="536831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68D593E-5CD2-4F77-9797-36F856E7906F}"/>
                </a:ext>
              </a:extLst>
            </p:cNvPr>
            <p:cNvSpPr/>
            <p:nvPr/>
          </p:nvSpPr>
          <p:spPr>
            <a:xfrm>
              <a:off x="6893015" y="1720205"/>
              <a:ext cx="962123" cy="48936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 marR="12700" algn="ctr" fontAlgn="base"/>
              <a:r>
                <a:rPr lang="en-US" altLang="ko-KR" sz="1200" b="1" kern="0" dirty="0">
                  <a:solidFill>
                    <a:srgbClr val="000000"/>
                  </a:solidFill>
                  <a:latin typeface="+mn-ea"/>
                </a:rPr>
                <a:t>species</a:t>
              </a: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r>
                <a:rPr lang="en-US" altLang="ko-KR" sz="1200" b="1" kern="0" dirty="0">
                  <a:solidFill>
                    <a:srgbClr val="000000"/>
                  </a:solidFill>
                  <a:latin typeface="+mn-ea"/>
                </a:rPr>
                <a:t>genus</a:t>
              </a: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r>
                <a:rPr lang="en-US" altLang="ko-KR" sz="1200" b="1" kern="0" dirty="0">
                  <a:solidFill>
                    <a:srgbClr val="000000"/>
                  </a:solidFill>
                  <a:latin typeface="+mn-ea"/>
                </a:rPr>
                <a:t>family</a:t>
              </a: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r>
                <a:rPr lang="en-US" altLang="ko-KR" sz="1200" b="1" kern="0" dirty="0">
                  <a:solidFill>
                    <a:srgbClr val="000000"/>
                  </a:solidFill>
                  <a:latin typeface="+mn-ea"/>
                </a:rPr>
                <a:t>order</a:t>
              </a: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r>
                <a:rPr lang="en-US" altLang="ko-KR" sz="1200" b="1" kern="0" dirty="0">
                  <a:solidFill>
                    <a:srgbClr val="000000"/>
                  </a:solidFill>
                  <a:latin typeface="+mn-ea"/>
                </a:rPr>
                <a:t>&gt; order</a:t>
              </a: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r>
                <a:rPr lang="en-US" altLang="ko-KR" sz="1200" b="1" kern="0" dirty="0">
                  <a:solidFill>
                    <a:srgbClr val="000000"/>
                  </a:solidFill>
                  <a:latin typeface="+mn-ea"/>
                </a:rPr>
                <a:t>out-group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FE2D578-07E5-4FC5-9CEE-2F73A5AD01C0}"/>
                </a:ext>
              </a:extLst>
            </p:cNvPr>
            <p:cNvGrpSpPr/>
            <p:nvPr/>
          </p:nvGrpSpPr>
          <p:grpSpPr>
            <a:xfrm>
              <a:off x="314590" y="1275214"/>
              <a:ext cx="8577890" cy="5368318"/>
              <a:chOff x="314590" y="1275214"/>
              <a:chExt cx="8352928" cy="5368318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314590" y="1275214"/>
                <a:ext cx="8352928" cy="1001658"/>
              </a:xfrm>
              <a:prstGeom prst="rect">
                <a:avLst/>
              </a:prstGeom>
              <a:noFill/>
              <a:ln w="31750">
                <a:solidFill>
                  <a:srgbClr val="99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14590" y="2276872"/>
                <a:ext cx="8352928" cy="1679274"/>
              </a:xfrm>
              <a:prstGeom prst="rect">
                <a:avLst/>
              </a:prstGeom>
              <a:noFill/>
              <a:ln w="31750">
                <a:solidFill>
                  <a:srgbClr val="99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14590" y="4195260"/>
                <a:ext cx="8352928" cy="1224136"/>
              </a:xfrm>
              <a:prstGeom prst="rect">
                <a:avLst/>
              </a:prstGeom>
              <a:noFill/>
              <a:ln w="31750">
                <a:solidFill>
                  <a:srgbClr val="99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14590" y="5419396"/>
                <a:ext cx="8352928" cy="720080"/>
              </a:xfrm>
              <a:prstGeom prst="rect">
                <a:avLst/>
              </a:prstGeom>
              <a:noFill/>
              <a:ln w="31750">
                <a:solidFill>
                  <a:srgbClr val="99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14590" y="6139476"/>
                <a:ext cx="8352928" cy="504056"/>
              </a:xfrm>
              <a:prstGeom prst="rect">
                <a:avLst/>
              </a:prstGeom>
              <a:noFill/>
              <a:ln w="31750">
                <a:solidFill>
                  <a:srgbClr val="99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14590" y="3956146"/>
                <a:ext cx="8352928" cy="239114"/>
              </a:xfrm>
              <a:prstGeom prst="rect">
                <a:avLst/>
              </a:prstGeom>
              <a:noFill/>
              <a:ln w="31750">
                <a:solidFill>
                  <a:srgbClr val="99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D324978-4AA6-43FE-B1E5-A468B8B4BC67}"/>
                </a:ext>
              </a:extLst>
            </p:cNvPr>
            <p:cNvSpPr/>
            <p:nvPr/>
          </p:nvSpPr>
          <p:spPr>
            <a:xfrm>
              <a:off x="7657123" y="1736100"/>
              <a:ext cx="679994" cy="48936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 marR="12700" algn="ctr" fontAlgn="base"/>
              <a:r>
                <a:rPr lang="en-US" altLang="ko-KR" sz="1200" b="1" kern="0" dirty="0">
                  <a:solidFill>
                    <a:srgbClr val="000000"/>
                  </a:solidFill>
                  <a:latin typeface="+mn-ea"/>
                </a:rPr>
                <a:t>&gt;97</a:t>
              </a: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r>
                <a:rPr lang="en-US" altLang="ko-KR" sz="1200" b="1" kern="0" dirty="0">
                  <a:solidFill>
                    <a:srgbClr val="000000"/>
                  </a:solidFill>
                  <a:latin typeface="+mn-ea"/>
                </a:rPr>
                <a:t>66~81</a:t>
              </a: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r>
                <a:rPr lang="en-US" altLang="ko-KR" sz="1200" b="1" kern="0" dirty="0">
                  <a:solidFill>
                    <a:srgbClr val="000000"/>
                  </a:solidFill>
                  <a:latin typeface="+mn-ea"/>
                </a:rPr>
                <a:t>-</a:t>
              </a: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r>
                <a:rPr lang="en-US" altLang="ko-KR" sz="1200" b="1" kern="0" dirty="0">
                  <a:solidFill>
                    <a:srgbClr val="000000"/>
                  </a:solidFill>
                  <a:latin typeface="+mn-ea"/>
                </a:rPr>
                <a:t>9~65</a:t>
              </a: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r>
                <a:rPr lang="en-US" altLang="ko-KR" sz="1200" b="1" kern="0" dirty="0">
                  <a:solidFill>
                    <a:srgbClr val="000000"/>
                  </a:solidFill>
                  <a:latin typeface="+mn-ea"/>
                </a:rPr>
                <a:t>4~6</a:t>
              </a: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r>
                <a:rPr lang="en-US" altLang="ko-KR" sz="1200" b="1" kern="0" dirty="0">
                  <a:solidFill>
                    <a:srgbClr val="000000"/>
                  </a:solidFill>
                  <a:latin typeface="+mn-ea"/>
                </a:rPr>
                <a:t>&lt;6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892105A-6603-4D73-AB86-2548EA250A73}"/>
                </a:ext>
              </a:extLst>
            </p:cNvPr>
            <p:cNvSpPr/>
            <p:nvPr/>
          </p:nvSpPr>
          <p:spPr>
            <a:xfrm>
              <a:off x="8233187" y="1736100"/>
              <a:ext cx="679994" cy="48936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 marR="12700" algn="ctr" fontAlgn="base"/>
              <a:r>
                <a:rPr lang="en-US" altLang="ko-KR" sz="1200" b="1" kern="0" dirty="0">
                  <a:solidFill>
                    <a:srgbClr val="000000"/>
                  </a:solidFill>
                  <a:latin typeface="+mn-ea"/>
                </a:rPr>
                <a:t>91~96</a:t>
              </a: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r>
                <a:rPr lang="en-US" altLang="ko-KR" sz="1200" b="1" kern="0" dirty="0">
                  <a:solidFill>
                    <a:srgbClr val="000000"/>
                  </a:solidFill>
                  <a:latin typeface="+mn-ea"/>
                </a:rPr>
                <a:t>47~64</a:t>
              </a: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r>
                <a:rPr lang="en-US" altLang="ko-KR" sz="1200" b="1" kern="0" dirty="0">
                  <a:solidFill>
                    <a:srgbClr val="000000"/>
                  </a:solidFill>
                  <a:latin typeface="+mn-ea"/>
                </a:rPr>
                <a:t>-</a:t>
              </a: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r>
                <a:rPr lang="en-US" altLang="ko-KR" sz="1200" b="1" kern="0" dirty="0">
                  <a:solidFill>
                    <a:srgbClr val="000000"/>
                  </a:solidFill>
                  <a:latin typeface="+mn-ea"/>
                </a:rPr>
                <a:t>6~64</a:t>
              </a: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r>
                <a:rPr lang="en-US" altLang="ko-KR" sz="1200" b="1" kern="0" dirty="0">
                  <a:solidFill>
                    <a:srgbClr val="000000"/>
                  </a:solidFill>
                  <a:latin typeface="+mn-ea"/>
                </a:rPr>
                <a:t>3~5</a:t>
              </a: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endParaRPr lang="en-US" altLang="ko-KR" sz="1200" b="1" kern="0" dirty="0">
                <a:solidFill>
                  <a:srgbClr val="000000"/>
                </a:solidFill>
                <a:latin typeface="+mn-ea"/>
              </a:endParaRPr>
            </a:p>
            <a:p>
              <a:pPr marL="12700" marR="12700" algn="ctr" fontAlgn="base"/>
              <a:r>
                <a:rPr lang="en-US" altLang="ko-KR" sz="1200" b="1" kern="0" dirty="0">
                  <a:solidFill>
                    <a:srgbClr val="000000"/>
                  </a:solidFill>
                  <a:latin typeface="+mn-ea"/>
                </a:rPr>
                <a:t>&lt;4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13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/>
          <p:cNvSpPr>
            <a:spLocks/>
          </p:cNvSpPr>
          <p:nvPr/>
        </p:nvSpPr>
        <p:spPr bwMode="auto">
          <a:xfrm>
            <a:off x="179512" y="132879"/>
            <a:ext cx="9324528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Mapping of </a:t>
            </a:r>
            <a:r>
              <a:rPr lang="en-US" altLang="ko-KR" sz="2000" b="1" i="1" dirty="0">
                <a:solidFill>
                  <a:schemeClr val="bg1"/>
                </a:solidFill>
                <a:latin typeface="+mn-ea"/>
              </a:rPr>
              <a:t>Sesamum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species Illumina reads to </a:t>
            </a:r>
            <a:r>
              <a:rPr lang="en-US" altLang="ko-KR" sz="2000" b="1" i="1" dirty="0">
                <a:solidFill>
                  <a:schemeClr val="bg1"/>
                </a:solidFill>
                <a:latin typeface="+mn-ea"/>
              </a:rPr>
              <a:t>S. 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schinzianum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contigs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23529" y="1052736"/>
          <a:ext cx="6624737" cy="540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1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/>
                        <a:t>Order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/>
                        <a:t>Family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/>
                        <a:t>Species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/>
                        <a:t>Mapped(%)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pc="-100" baseline="0" dirty="0"/>
                        <a:t>P.</a:t>
                      </a:r>
                      <a:r>
                        <a:rPr lang="en-US" altLang="ko-KR" sz="1000" b="1" kern="1200" dirty="0"/>
                        <a:t> mapped(%)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</a:rPr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</a:rPr>
                        <a:t>Pedaliaceae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S. </a:t>
                      </a:r>
                      <a:r>
                        <a:rPr lang="en-US" altLang="ko-KR" sz="1000" i="1" dirty="0" err="1">
                          <a:solidFill>
                            <a:schemeClr val="tx1"/>
                          </a:solidFill>
                        </a:rPr>
                        <a:t>schinzianum</a:t>
                      </a:r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97.22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78203" marR="78203" marT="39101" marB="391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85.73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78203" marR="78203" marT="39101" marB="3910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</a:rPr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</a:rPr>
                        <a:t>Pedaliaceae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S. wild Ghana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99.19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78203" marR="78203" marT="39101" marB="391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84.60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78203" marR="78203" marT="39101" marB="3910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Pedaliaceae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/>
                        <a:t>S. </a:t>
                      </a:r>
                      <a:r>
                        <a:rPr lang="en-US" altLang="ko-KR" sz="1000" i="1" dirty="0" err="1"/>
                        <a:t>radiatum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99.03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82.35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Pedaliaceae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S. </a:t>
                      </a:r>
                      <a:r>
                        <a:rPr lang="en-US" altLang="ko-KR" sz="1000" i="1" dirty="0" err="1">
                          <a:solidFill>
                            <a:schemeClr val="tx1"/>
                          </a:solidFill>
                        </a:rPr>
                        <a:t>angolense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98.40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80.26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Pedaliaceae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S. </a:t>
                      </a:r>
                      <a:r>
                        <a:rPr lang="en-US" altLang="ko-KR" sz="1000" i="1" dirty="0" err="1">
                          <a:solidFill>
                            <a:schemeClr val="tx1"/>
                          </a:solidFill>
                        </a:rPr>
                        <a:t>pedaloides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90.78</a:t>
                      </a:r>
                      <a:endParaRPr lang="ko-KR" altLang="en-US" sz="10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59.64</a:t>
                      </a:r>
                      <a:endParaRPr lang="ko-KR" altLang="en-US" sz="10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Pedaliaceae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dirty="0"/>
                        <a:t>C. </a:t>
                      </a:r>
                      <a:r>
                        <a:rPr lang="en-US" altLang="ko-KR" sz="1000" i="1" dirty="0" err="1"/>
                        <a:t>triloba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95.15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58.9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Pedaliaceae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/>
                        <a:t>S.</a:t>
                      </a:r>
                      <a:r>
                        <a:rPr lang="en-US" altLang="ko-KR" sz="1000" i="1" baseline="0" dirty="0"/>
                        <a:t> indicum cv </a:t>
                      </a:r>
                      <a:r>
                        <a:rPr lang="en-US" altLang="ko-KR" sz="1000" i="1" baseline="0" dirty="0" err="1"/>
                        <a:t>Goenbeak</a:t>
                      </a:r>
                      <a:r>
                        <a:rPr lang="en-US" altLang="ko-KR" sz="1000" i="1" baseline="0" dirty="0"/>
                        <a:t> DL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80.58</a:t>
                      </a:r>
                      <a:endParaRPr lang="ko-KR" altLang="en-US" sz="10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49.83</a:t>
                      </a:r>
                      <a:endParaRPr lang="ko-KR" altLang="en-US" sz="10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Pedaliaceae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altLang="ko-KR" sz="100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alatum</a:t>
                      </a:r>
                      <a:endParaRPr lang="ko-KR" altLang="en-US" sz="10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75.09</a:t>
                      </a:r>
                      <a:endParaRPr lang="ko-KR" altLang="en-US" sz="10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40.75</a:t>
                      </a:r>
                      <a:endParaRPr lang="ko-KR" altLang="en-US" sz="10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Lamiales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/>
                        <a:t>Pedaliaceae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R. </a:t>
                      </a:r>
                      <a:r>
                        <a:rPr lang="en-US" altLang="ko-KR" sz="100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longiflora</a:t>
                      </a:r>
                      <a:endParaRPr lang="ko-KR" altLang="en-US" sz="10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35.57</a:t>
                      </a:r>
                      <a:endParaRPr lang="ko-KR" altLang="en-US" sz="10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23.87</a:t>
                      </a:r>
                      <a:endParaRPr lang="ko-KR" altLang="en-US" sz="10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182317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Brassicales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err="1"/>
                        <a:t>Brassicaceae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dirty="0"/>
                        <a:t>A. thaliana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 err="1"/>
                        <a:t>Poales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err="1"/>
                        <a:t>Poaceae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i="1" dirty="0"/>
                        <a:t>O. sativa</a:t>
                      </a:r>
                      <a:endParaRPr lang="ko-KR" altLang="en-US" sz="1000" b="0" i="1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3509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187787" y="1397000"/>
          <a:ext cx="6768428" cy="1268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1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21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71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mapping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</a:t>
                      </a:r>
                      <a:r>
                        <a:rPr lang="en-US" altLang="ko-KR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indicum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altLang="ko-KR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alatum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altLang="ko-KR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schinzianum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1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</a:t>
                      </a:r>
                      <a:r>
                        <a:rPr lang="en-US" altLang="ko-KR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indicum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98.11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62.41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80.58</a:t>
                      </a:r>
                      <a:endParaRPr lang="ko-KR" altLang="en-US" sz="1200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1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altLang="ko-KR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alatum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66.56 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98.72</a:t>
                      </a:r>
                      <a:endParaRPr lang="ko-KR" altLang="en-US" sz="1200" b="0" dirty="0"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altLang="ko-KR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schinzianum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75.59 </a:t>
                      </a:r>
                      <a:endParaRPr lang="ko-KR" altLang="en-US" sz="1200" b="0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97.22</a:t>
                      </a:r>
                      <a:endParaRPr lang="ko-KR" altLang="en-US" sz="1200" b="0" dirty="0"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185333" y="2847911"/>
          <a:ext cx="6768428" cy="1268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1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21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71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Properly</a:t>
                      </a:r>
                      <a:r>
                        <a:rPr lang="en-US" altLang="ko-KR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mapping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</a:t>
                      </a:r>
                      <a:r>
                        <a:rPr lang="en-US" altLang="ko-KR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indicum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altLang="ko-KR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alatum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altLang="ko-KR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schinzianum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1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</a:t>
                      </a:r>
                      <a:r>
                        <a:rPr lang="en-US" altLang="ko-KR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indicum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95.06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49.23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49.83</a:t>
                      </a:r>
                      <a:endParaRPr lang="ko-KR" altLang="en-US" sz="1200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1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altLang="ko-KR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alatum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47.60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93.61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altLang="ko-KR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schinzianum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48.64</a:t>
                      </a:r>
                      <a:endParaRPr lang="ko-KR" altLang="en-US" sz="1200" b="0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85.73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177950" y="4363616"/>
          <a:ext cx="6768429" cy="1212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1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1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1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81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81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81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60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mapping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</a:t>
                      </a:r>
                      <a:r>
                        <a:rPr lang="en-US" altLang="ko-KR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indicum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altLang="ko-KR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alatum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altLang="ko-KR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schinzianum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1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altLang="ko-KR" sz="1200" kern="1200" baseline="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indicum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98.11 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95.06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kern="1200" baseline="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3.05</a:t>
                      </a:r>
                    </a:p>
                  </a:txBody>
                  <a:tcPr marL="8146" marR="8146" marT="8146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62.41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49.23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kern="1200" baseline="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13.18</a:t>
                      </a:r>
                    </a:p>
                  </a:txBody>
                  <a:tcPr marL="8146" marR="8146" marT="8146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80.58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49.83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kern="1200" baseline="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30.75</a:t>
                      </a:r>
                    </a:p>
                  </a:txBody>
                  <a:tcPr marL="8146" marR="8146" marT="8146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1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altLang="ko-KR" sz="1200" kern="1200" baseline="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alatum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66.56 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47.60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kern="1200" baseline="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8146" marR="8146" marT="8146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98.72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93.61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kern="1200" baseline="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5.11</a:t>
                      </a:r>
                    </a:p>
                  </a:txBody>
                  <a:tcPr marL="8146" marR="8146" marT="8146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kern="1200" baseline="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8146" marR="8146" marT="8146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altLang="ko-KR" sz="1200" kern="1200" baseline="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schinzianum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75.59 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48.64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kern="1200" baseline="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8146" marR="8146" marT="8146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  <a:endParaRPr lang="ko-KR" altLang="en-US" sz="1200" kern="1200" baseline="0" dirty="0">
                        <a:solidFill>
                          <a:srgbClr val="0000CC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146" marR="8146" marT="8146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97.22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85.73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203" marR="78203" marT="39101" marB="3910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kern="1200" baseline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11.49</a:t>
                      </a:r>
                    </a:p>
                  </a:txBody>
                  <a:tcPr marL="8146" marR="8146" marT="8146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18582" y="5620265"/>
            <a:ext cx="958917" cy="329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39" dirty="0" err="1">
                <a:latin typeface="Arial" panose="020B0604020202020204" pitchFamily="34" charset="0"/>
                <a:cs typeface="Arial" panose="020B0604020202020204" pitchFamily="34" charset="0"/>
              </a:rPr>
              <a:t>polyploid</a:t>
            </a:r>
            <a:endParaRPr lang="ko-KR" altLang="en-US" sz="153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3480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i="1" dirty="0">
                <a:solidFill>
                  <a:schemeClr val="bg1"/>
                </a:solidFill>
                <a:latin typeface="+mn-ea"/>
              </a:rPr>
              <a:t>S. 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malabaricum</a:t>
            </a:r>
            <a:endParaRPr lang="ko-KR" altLang="en-US" sz="1200" b="1" i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1E7292-5F9C-438B-832C-4117352EDFB3}"/>
              </a:ext>
            </a:extLst>
          </p:cNvPr>
          <p:cNvGrpSpPr/>
          <p:nvPr/>
        </p:nvGrpSpPr>
        <p:grpSpPr>
          <a:xfrm>
            <a:off x="280640" y="1768956"/>
            <a:ext cx="8582720" cy="3122009"/>
            <a:chOff x="400050" y="1768956"/>
            <a:chExt cx="8582720" cy="312200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D74094C-4773-4C2E-9B63-F43793372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50" y="1768956"/>
              <a:ext cx="4171950" cy="3122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E2566E6-40E5-470E-B215-42FB5B699A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820" y="1768956"/>
              <a:ext cx="4171950" cy="3122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06605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/>
          </p:cNvSpPr>
          <p:nvPr/>
        </p:nvSpPr>
        <p:spPr bwMode="auto">
          <a:xfrm>
            <a:off x="251520" y="132879"/>
            <a:ext cx="7416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Genome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comparison in a family, </a:t>
            </a:r>
            <a:r>
              <a:rPr lang="en-US" altLang="ko-KR" sz="2000" b="1" i="1" dirty="0">
                <a:solidFill>
                  <a:schemeClr val="bg1"/>
                </a:solidFill>
                <a:latin typeface="+mn-ea"/>
              </a:rPr>
              <a:t>Pedaliaceae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A717E-45F6-4744-A0F6-DAC0421D7B7B}"/>
              </a:ext>
            </a:extLst>
          </p:cNvPr>
          <p:cNvSpPr txBox="1"/>
          <p:nvPr/>
        </p:nvSpPr>
        <p:spPr>
          <a:xfrm>
            <a:off x="1115616" y="1772816"/>
            <a:ext cx="5553764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Q1. </a:t>
            </a:r>
            <a:r>
              <a:rPr lang="ko-KR" altLang="en-US" sz="1400" dirty="0">
                <a:latin typeface="+mn-ea"/>
              </a:rPr>
              <a:t>과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내 비교를 통해서 무엇을 발견할 수 있는가</a:t>
            </a:r>
            <a:r>
              <a:rPr lang="en-US" altLang="ko-KR" sz="1400" dirty="0">
                <a:latin typeface="+mn-ea"/>
              </a:rPr>
              <a:t>? </a:t>
            </a:r>
            <a:r>
              <a:rPr lang="ko-KR" altLang="en-US" sz="1400" dirty="0" err="1">
                <a:latin typeface="+mn-ea"/>
              </a:rPr>
              <a:t>신테니</a:t>
            </a:r>
            <a:r>
              <a:rPr lang="ko-KR" altLang="en-US" sz="1400" dirty="0">
                <a:latin typeface="+mn-ea"/>
              </a:rPr>
              <a:t> 보존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Q1-1. </a:t>
            </a:r>
            <a:r>
              <a:rPr lang="ko-KR" altLang="en-US" sz="1400" dirty="0" err="1">
                <a:latin typeface="+mn-ea"/>
              </a:rPr>
              <a:t>신테니가</a:t>
            </a:r>
            <a:r>
              <a:rPr lang="ko-KR" altLang="en-US" sz="1400" dirty="0">
                <a:latin typeface="+mn-ea"/>
              </a:rPr>
              <a:t> 무엇인가</a:t>
            </a:r>
            <a:r>
              <a:rPr lang="en-US" altLang="ko-KR" sz="1400" dirty="0">
                <a:latin typeface="+mn-ea"/>
              </a:rPr>
              <a:t>? </a:t>
            </a:r>
            <a:r>
              <a:rPr lang="en-US" altLang="ko-KR" sz="1400" dirty="0" err="1">
                <a:latin typeface="+mn-ea"/>
              </a:rPr>
              <a:t>syntheny</a:t>
            </a:r>
            <a:r>
              <a:rPr lang="en-US" altLang="ko-KR" sz="1400" dirty="0">
                <a:latin typeface="+mn-ea"/>
              </a:rPr>
              <a:t>, homeolog, analog, paralog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Q2. </a:t>
            </a:r>
            <a:r>
              <a:rPr lang="ko-KR" altLang="en-US" sz="1400" dirty="0">
                <a:latin typeface="+mn-ea"/>
              </a:rPr>
              <a:t>사례가 있는가</a:t>
            </a:r>
            <a:r>
              <a:rPr lang="en-US" altLang="ko-KR" sz="1400" dirty="0">
                <a:latin typeface="+mn-ea"/>
              </a:rPr>
              <a:t>?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3695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내용 개체 틀 2"/>
          <p:cNvSpPr>
            <a:spLocks/>
          </p:cNvSpPr>
          <p:nvPr/>
        </p:nvSpPr>
        <p:spPr bwMode="auto">
          <a:xfrm>
            <a:off x="-180528" y="132879"/>
            <a:ext cx="8892528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    04. S.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radiatum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, S.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prostratum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&amp; C. triloba,  USA</a:t>
            </a:r>
            <a:endParaRPr lang="ko-KR" altLang="en-US" sz="1200" b="1" i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4472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9361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2004195-19F6-43F2-B270-90985ABE214E}"/>
              </a:ext>
            </a:extLst>
          </p:cNvPr>
          <p:cNvSpPr txBox="1">
            <a:spLocks/>
          </p:cNvSpPr>
          <p:nvPr/>
        </p:nvSpPr>
        <p:spPr bwMode="auto">
          <a:xfrm>
            <a:off x="323528" y="2502024"/>
            <a:ext cx="84969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en-US" altLang="ko-KR" sz="2400" b="1" spc="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Sesamum genus</a:t>
            </a:r>
            <a:endParaRPr lang="ko-KR" altLang="en-US" sz="2400" b="1" spc="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0009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26041</TotalTime>
  <Words>6076</Words>
  <Application>Microsoft Office PowerPoint</Application>
  <PresentationFormat>On-screen Show (4:3)</PresentationFormat>
  <Paragraphs>1837</Paragraphs>
  <Slides>76</Slides>
  <Notes>76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 Unicode MS</vt:lpstr>
      <vt:lpstr>HY헤드라인M</vt:lpstr>
      <vt:lpstr>맑은 고딕</vt:lpstr>
      <vt:lpstr>Arial</vt:lpstr>
      <vt:lpstr>times new roman</vt:lpstr>
      <vt:lpstr>Office 테마</vt:lpstr>
      <vt:lpstr>1_디자인 사용자 지정</vt:lpstr>
      <vt:lpstr>비트맵 이미지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rda</dc:creator>
  <cp:lastModifiedBy>A</cp:lastModifiedBy>
  <cp:revision>665</cp:revision>
  <cp:lastPrinted>2019-12-11T04:30:14Z</cp:lastPrinted>
  <dcterms:created xsi:type="dcterms:W3CDTF">2011-05-09T09:23:04Z</dcterms:created>
  <dcterms:modified xsi:type="dcterms:W3CDTF">2021-03-24T05:13:40Z</dcterms:modified>
</cp:coreProperties>
</file>